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slideshow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900" r:id="rId1"/>
  </p:sldMasterIdLst>
  <p:notesMasterIdLst>
    <p:notesMasterId r:id="rId46"/>
  </p:notesMasterIdLst>
  <p:sldIdLst>
    <p:sldId id="266" r:id="rId2"/>
    <p:sldId id="292" r:id="rId3"/>
    <p:sldId id="310" r:id="rId4"/>
    <p:sldId id="311" r:id="rId5"/>
    <p:sldId id="312" r:id="rId6"/>
    <p:sldId id="313" r:id="rId7"/>
    <p:sldId id="314" r:id="rId8"/>
    <p:sldId id="316" r:id="rId9"/>
    <p:sldId id="315" r:id="rId10"/>
    <p:sldId id="317" r:id="rId11"/>
    <p:sldId id="318" r:id="rId12"/>
    <p:sldId id="319" r:id="rId13"/>
    <p:sldId id="320" r:id="rId14"/>
    <p:sldId id="321" r:id="rId15"/>
    <p:sldId id="322" r:id="rId16"/>
    <p:sldId id="323" r:id="rId17"/>
    <p:sldId id="325" r:id="rId18"/>
    <p:sldId id="326" r:id="rId19"/>
    <p:sldId id="327" r:id="rId20"/>
    <p:sldId id="328" r:id="rId21"/>
    <p:sldId id="329" r:id="rId22"/>
    <p:sldId id="330" r:id="rId23"/>
    <p:sldId id="331" r:id="rId24"/>
    <p:sldId id="332" r:id="rId25"/>
    <p:sldId id="333" r:id="rId26"/>
    <p:sldId id="334" r:id="rId27"/>
    <p:sldId id="335" r:id="rId28"/>
    <p:sldId id="336" r:id="rId29"/>
    <p:sldId id="337" r:id="rId30"/>
    <p:sldId id="339" r:id="rId31"/>
    <p:sldId id="340" r:id="rId32"/>
    <p:sldId id="341" r:id="rId33"/>
    <p:sldId id="342" r:id="rId34"/>
    <p:sldId id="343" r:id="rId35"/>
    <p:sldId id="344" r:id="rId36"/>
    <p:sldId id="345" r:id="rId37"/>
    <p:sldId id="346" r:id="rId38"/>
    <p:sldId id="347" r:id="rId39"/>
    <p:sldId id="348" r:id="rId40"/>
    <p:sldId id="349" r:id="rId41"/>
    <p:sldId id="351" r:id="rId42"/>
    <p:sldId id="352" r:id="rId43"/>
    <p:sldId id="338" r:id="rId44"/>
    <p:sldId id="350" r:id="rId45"/>
  </p:sldIdLst>
  <p:sldSz cx="10801350" cy="7200900"/>
  <p:notesSz cx="9144000" cy="6858000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Garamond" pitchFamily="18" charset="0"/>
        <a:ea typeface="+mn-ea"/>
        <a:cs typeface="+mn-cs"/>
      </a:defRPr>
    </a:lvl1pPr>
    <a:lvl2pPr marL="457154"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Garamond" pitchFamily="18" charset="0"/>
        <a:ea typeface="+mn-ea"/>
        <a:cs typeface="+mn-cs"/>
      </a:defRPr>
    </a:lvl2pPr>
    <a:lvl3pPr marL="914309"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Garamond" pitchFamily="18" charset="0"/>
        <a:ea typeface="+mn-ea"/>
        <a:cs typeface="+mn-cs"/>
      </a:defRPr>
    </a:lvl3pPr>
    <a:lvl4pPr marL="1371463"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Garamond" pitchFamily="18" charset="0"/>
        <a:ea typeface="+mn-ea"/>
        <a:cs typeface="+mn-cs"/>
      </a:defRPr>
    </a:lvl4pPr>
    <a:lvl5pPr marL="1828617"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Garamond" pitchFamily="18" charset="0"/>
        <a:ea typeface="+mn-ea"/>
        <a:cs typeface="+mn-cs"/>
      </a:defRPr>
    </a:lvl5pPr>
    <a:lvl6pPr marL="2285772" algn="l" defTabSz="914309" rtl="0" eaLnBrk="1" latinLnBrk="0" hangingPunct="1">
      <a:defRPr sz="1400" kern="1200">
        <a:solidFill>
          <a:schemeClr val="tx1"/>
        </a:solidFill>
        <a:latin typeface="Garamond" pitchFamily="18" charset="0"/>
        <a:ea typeface="+mn-ea"/>
        <a:cs typeface="+mn-cs"/>
      </a:defRPr>
    </a:lvl6pPr>
    <a:lvl7pPr marL="2742926" algn="l" defTabSz="914309" rtl="0" eaLnBrk="1" latinLnBrk="0" hangingPunct="1">
      <a:defRPr sz="1400" kern="1200">
        <a:solidFill>
          <a:schemeClr val="tx1"/>
        </a:solidFill>
        <a:latin typeface="Garamond" pitchFamily="18" charset="0"/>
        <a:ea typeface="+mn-ea"/>
        <a:cs typeface="+mn-cs"/>
      </a:defRPr>
    </a:lvl7pPr>
    <a:lvl8pPr marL="3200081" algn="l" defTabSz="914309" rtl="0" eaLnBrk="1" latinLnBrk="0" hangingPunct="1">
      <a:defRPr sz="1400" kern="1200">
        <a:solidFill>
          <a:schemeClr val="tx1"/>
        </a:solidFill>
        <a:latin typeface="Garamond" pitchFamily="18" charset="0"/>
        <a:ea typeface="+mn-ea"/>
        <a:cs typeface="+mn-cs"/>
      </a:defRPr>
    </a:lvl8pPr>
    <a:lvl9pPr marL="3657234" algn="l" defTabSz="914309" rtl="0" eaLnBrk="1" latinLnBrk="0" hangingPunct="1">
      <a:defRPr sz="1400" kern="1200">
        <a:solidFill>
          <a:schemeClr val="tx1"/>
        </a:solidFill>
        <a:latin typeface="Garamond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00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Estilo Escuro 1 - Ênfase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37CE84F3-28C3-443E-9E96-99CF82512B78}" styleName="Estilo Escuro 1 - Ênfase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118" autoAdjust="0"/>
    <p:restoredTop sz="93543" autoAdjust="0"/>
  </p:normalViewPr>
  <p:slideViewPr>
    <p:cSldViewPr>
      <p:cViewPr>
        <p:scale>
          <a:sx n="80" d="100"/>
          <a:sy n="80" d="100"/>
        </p:scale>
        <p:origin x="-36" y="786"/>
      </p:cViewPr>
      <p:guideLst>
        <p:guide orient="horz" pos="2268"/>
        <p:guide pos="3403"/>
      </p:guideLst>
    </p:cSldViewPr>
  </p:slideViewPr>
  <p:outlineViewPr>
    <p:cViewPr varScale="1">
      <p:scale>
        <a:sx n="170" d="200"/>
        <a:sy n="170" d="200"/>
      </p:scale>
      <p:origin x="0" y="762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59" d="100"/>
          <a:sy n="59" d="100"/>
        </p:scale>
        <p:origin x="-1752" y="-72"/>
      </p:cViewPr>
      <p:guideLst>
        <p:guide orient="horz" pos="2160"/>
        <p:guide pos="28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1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0" y="522288"/>
            <a:ext cx="0" cy="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sp>
      <p:sp>
        <p:nvSpPr>
          <p:cNvPr id="2050" name="Rectangle 2"/>
          <p:cNvSpPr>
            <a:spLocks noGrp="1" noChangeArrowheads="1"/>
          </p:cNvSpPr>
          <p:nvPr>
            <p:ph type="body"/>
          </p:nvPr>
        </p:nvSpPr>
        <p:spPr bwMode="auto">
          <a:xfrm>
            <a:off x="914400" y="3257550"/>
            <a:ext cx="7313613" cy="30845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endParaRPr lang="pt-BR" noProof="0" smtClean="0"/>
          </a:p>
        </p:txBody>
      </p:sp>
    </p:spTree>
    <p:extLst>
      <p:ext uri="{BB962C8B-B14F-4D97-AF65-F5344CB8AC3E}">
        <p14:creationId xmlns:p14="http://schemas.microsoft.com/office/powerpoint/2010/main" val="88903534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49218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1pPr>
    <a:lvl2pPr marL="742876" indent="-285722" algn="l" defTabSz="449218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2pPr>
    <a:lvl3pPr marL="1142885" indent="-228578" algn="l" defTabSz="449218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3pPr>
    <a:lvl4pPr marL="1600040" indent="-228578" algn="l" defTabSz="449218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4pPr>
    <a:lvl5pPr marL="2057194" indent="-228578" algn="l" defTabSz="449218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5pPr>
    <a:lvl6pPr marL="2285772" algn="l" defTabSz="91430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926" algn="l" defTabSz="91430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81" algn="l" defTabSz="91430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234" algn="l" defTabSz="91430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643188" y="522288"/>
            <a:ext cx="3857625" cy="2571750"/>
          </a:xfrm>
        </p:spPr>
      </p:sp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3257550"/>
            <a:ext cx="7315200" cy="3017838"/>
          </a:xfrm>
          <a:noFill/>
          <a:ln/>
        </p:spPr>
        <p:txBody>
          <a:bodyPr wrap="none" anchor="ctr"/>
          <a:lstStyle/>
          <a:p>
            <a:pPr eaLnBrk="1" hangingPunct="1"/>
            <a:endParaRPr lang="pt-BR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643188" y="522288"/>
            <a:ext cx="3857625" cy="2571750"/>
          </a:xfrm>
        </p:spPr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3257550"/>
            <a:ext cx="7315200" cy="3017838"/>
          </a:xfrm>
          <a:noFill/>
          <a:ln/>
        </p:spPr>
        <p:txBody>
          <a:bodyPr wrap="none" anchor="ctr"/>
          <a:lstStyle/>
          <a:p>
            <a:pPr eaLnBrk="1" hangingPunct="1"/>
            <a:endParaRPr lang="pt-BR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643188" y="522288"/>
            <a:ext cx="3857625" cy="2571750"/>
          </a:xfrm>
        </p:spPr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3257550"/>
            <a:ext cx="7315200" cy="3017838"/>
          </a:xfrm>
          <a:noFill/>
          <a:ln/>
        </p:spPr>
        <p:txBody>
          <a:bodyPr wrap="none" anchor="ctr"/>
          <a:lstStyle/>
          <a:p>
            <a:pPr eaLnBrk="1" hangingPunct="1"/>
            <a:endParaRPr lang="pt-BR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643188" y="522288"/>
            <a:ext cx="3857625" cy="2571750"/>
          </a:xfrm>
        </p:spPr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3257550"/>
            <a:ext cx="7315200" cy="3017838"/>
          </a:xfrm>
          <a:noFill/>
          <a:ln/>
        </p:spPr>
        <p:txBody>
          <a:bodyPr wrap="none" anchor="ctr"/>
          <a:lstStyle/>
          <a:p>
            <a:pPr eaLnBrk="1" hangingPunct="1"/>
            <a:endParaRPr lang="pt-BR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643188" y="522288"/>
            <a:ext cx="3857625" cy="2571750"/>
          </a:xfrm>
        </p:spPr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3257550"/>
            <a:ext cx="7315200" cy="3017838"/>
          </a:xfrm>
          <a:noFill/>
          <a:ln/>
        </p:spPr>
        <p:txBody>
          <a:bodyPr wrap="none" anchor="ctr"/>
          <a:lstStyle/>
          <a:p>
            <a:pPr eaLnBrk="1" hangingPunct="1"/>
            <a:endParaRPr lang="pt-BR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643188" y="522288"/>
            <a:ext cx="3857625" cy="2571750"/>
          </a:xfrm>
        </p:spPr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3257550"/>
            <a:ext cx="7315200" cy="3017838"/>
          </a:xfrm>
          <a:noFill/>
          <a:ln/>
        </p:spPr>
        <p:txBody>
          <a:bodyPr wrap="none" anchor="ctr"/>
          <a:lstStyle/>
          <a:p>
            <a:pPr eaLnBrk="1" hangingPunct="1"/>
            <a:endParaRPr lang="pt-BR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643188" y="522288"/>
            <a:ext cx="3857625" cy="2571750"/>
          </a:xfrm>
        </p:spPr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3257550"/>
            <a:ext cx="7315200" cy="3017838"/>
          </a:xfrm>
          <a:noFill/>
          <a:ln/>
        </p:spPr>
        <p:txBody>
          <a:bodyPr wrap="none" anchor="ctr"/>
          <a:lstStyle/>
          <a:p>
            <a:pPr eaLnBrk="1" hangingPunct="1"/>
            <a:endParaRPr lang="pt-BR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643188" y="522288"/>
            <a:ext cx="3857625" cy="2571750"/>
          </a:xfrm>
        </p:spPr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3257550"/>
            <a:ext cx="7315200" cy="3017838"/>
          </a:xfrm>
          <a:noFill/>
          <a:ln/>
        </p:spPr>
        <p:txBody>
          <a:bodyPr wrap="none" anchor="ctr"/>
          <a:lstStyle/>
          <a:p>
            <a:pPr eaLnBrk="1" hangingPunct="1"/>
            <a:endParaRPr lang="pt-BR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643188" y="522288"/>
            <a:ext cx="3857625" cy="2571750"/>
          </a:xfrm>
        </p:spPr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3257550"/>
            <a:ext cx="7315200" cy="3017838"/>
          </a:xfrm>
          <a:noFill/>
          <a:ln/>
        </p:spPr>
        <p:txBody>
          <a:bodyPr wrap="none" anchor="ctr"/>
          <a:lstStyle/>
          <a:p>
            <a:pPr eaLnBrk="1" hangingPunct="1"/>
            <a:endParaRPr lang="pt-BR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643188" y="522288"/>
            <a:ext cx="3857625" cy="2571750"/>
          </a:xfrm>
        </p:spPr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3257550"/>
            <a:ext cx="7315200" cy="3017838"/>
          </a:xfrm>
          <a:noFill/>
          <a:ln/>
        </p:spPr>
        <p:txBody>
          <a:bodyPr wrap="none" anchor="ctr"/>
          <a:lstStyle/>
          <a:p>
            <a:pPr eaLnBrk="1" hangingPunct="1"/>
            <a:endParaRPr lang="pt-BR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643188" y="522288"/>
            <a:ext cx="3857625" cy="2571750"/>
          </a:xfrm>
        </p:spPr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3257550"/>
            <a:ext cx="7315200" cy="3017838"/>
          </a:xfrm>
          <a:noFill/>
          <a:ln/>
        </p:spPr>
        <p:txBody>
          <a:bodyPr wrap="none" anchor="ctr"/>
          <a:lstStyle/>
          <a:p>
            <a:pPr eaLnBrk="1" hangingPunct="1"/>
            <a:endParaRPr lang="pt-BR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643188" y="522288"/>
            <a:ext cx="3857625" cy="2571750"/>
          </a:xfrm>
        </p:spPr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3257550"/>
            <a:ext cx="7315200" cy="3017838"/>
          </a:xfrm>
          <a:noFill/>
          <a:ln/>
        </p:spPr>
        <p:txBody>
          <a:bodyPr wrap="none" anchor="ctr"/>
          <a:lstStyle/>
          <a:p>
            <a:pPr eaLnBrk="1" hangingPunct="1"/>
            <a:endParaRPr lang="pt-BR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643188" y="522288"/>
            <a:ext cx="3857625" cy="2571750"/>
          </a:xfrm>
        </p:spPr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3257550"/>
            <a:ext cx="7315200" cy="3017838"/>
          </a:xfrm>
          <a:noFill/>
          <a:ln/>
        </p:spPr>
        <p:txBody>
          <a:bodyPr wrap="none" anchor="ctr"/>
          <a:lstStyle/>
          <a:p>
            <a:pPr eaLnBrk="1" hangingPunct="1"/>
            <a:endParaRPr lang="pt-BR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643188" y="522288"/>
            <a:ext cx="3857625" cy="2571750"/>
          </a:xfrm>
        </p:spPr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3257550"/>
            <a:ext cx="7315200" cy="3017838"/>
          </a:xfrm>
          <a:noFill/>
          <a:ln/>
        </p:spPr>
        <p:txBody>
          <a:bodyPr wrap="none" anchor="ctr"/>
          <a:lstStyle/>
          <a:p>
            <a:pPr eaLnBrk="1" hangingPunct="1"/>
            <a:endParaRPr lang="pt-BR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643188" y="522288"/>
            <a:ext cx="3857625" cy="2571750"/>
          </a:xfrm>
        </p:spPr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3257550"/>
            <a:ext cx="7315200" cy="3017838"/>
          </a:xfrm>
          <a:noFill/>
          <a:ln/>
        </p:spPr>
        <p:txBody>
          <a:bodyPr wrap="none" anchor="ctr"/>
          <a:lstStyle/>
          <a:p>
            <a:pPr eaLnBrk="1" hangingPunct="1"/>
            <a:endParaRPr lang="pt-BR" smtClean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643188" y="522288"/>
            <a:ext cx="3857625" cy="2571750"/>
          </a:xfrm>
        </p:spPr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3257550"/>
            <a:ext cx="7315200" cy="3017838"/>
          </a:xfrm>
          <a:noFill/>
          <a:ln/>
        </p:spPr>
        <p:txBody>
          <a:bodyPr wrap="none" anchor="ctr"/>
          <a:lstStyle/>
          <a:p>
            <a:pPr eaLnBrk="1" hangingPunct="1"/>
            <a:endParaRPr lang="pt-BR" smtClean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643188" y="522288"/>
            <a:ext cx="3857625" cy="2571750"/>
          </a:xfrm>
        </p:spPr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3257550"/>
            <a:ext cx="7315200" cy="3017838"/>
          </a:xfrm>
          <a:noFill/>
          <a:ln/>
        </p:spPr>
        <p:txBody>
          <a:bodyPr wrap="none" anchor="ctr"/>
          <a:lstStyle/>
          <a:p>
            <a:pPr eaLnBrk="1" hangingPunct="1"/>
            <a:endParaRPr lang="pt-BR" smtClean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643188" y="522288"/>
            <a:ext cx="3857625" cy="2571750"/>
          </a:xfrm>
        </p:spPr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3257550"/>
            <a:ext cx="7315200" cy="3017838"/>
          </a:xfrm>
          <a:noFill/>
          <a:ln/>
        </p:spPr>
        <p:txBody>
          <a:bodyPr wrap="none" anchor="ctr"/>
          <a:lstStyle/>
          <a:p>
            <a:pPr eaLnBrk="1" hangingPunct="1"/>
            <a:endParaRPr lang="pt-BR" smtClean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643188" y="522288"/>
            <a:ext cx="3857625" cy="2571750"/>
          </a:xfrm>
        </p:spPr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3257550"/>
            <a:ext cx="7315200" cy="3017838"/>
          </a:xfrm>
          <a:noFill/>
          <a:ln/>
        </p:spPr>
        <p:txBody>
          <a:bodyPr wrap="none" anchor="ctr"/>
          <a:lstStyle/>
          <a:p>
            <a:pPr eaLnBrk="1" hangingPunct="1"/>
            <a:endParaRPr lang="pt-BR" smtClean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643188" y="522288"/>
            <a:ext cx="3857625" cy="2571750"/>
          </a:xfrm>
        </p:spPr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3257550"/>
            <a:ext cx="7315200" cy="3017838"/>
          </a:xfrm>
          <a:noFill/>
          <a:ln/>
        </p:spPr>
        <p:txBody>
          <a:bodyPr wrap="none" anchor="ctr"/>
          <a:lstStyle/>
          <a:p>
            <a:pPr eaLnBrk="1" hangingPunct="1"/>
            <a:endParaRPr lang="pt-BR" smtClean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643188" y="522288"/>
            <a:ext cx="3857625" cy="2571750"/>
          </a:xfrm>
        </p:spPr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3257550"/>
            <a:ext cx="7315200" cy="3017838"/>
          </a:xfrm>
          <a:noFill/>
          <a:ln/>
        </p:spPr>
        <p:txBody>
          <a:bodyPr wrap="none" anchor="ctr"/>
          <a:lstStyle/>
          <a:p>
            <a:pPr eaLnBrk="1" hangingPunct="1"/>
            <a:endParaRPr lang="pt-BR" smtClean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643188" y="522288"/>
            <a:ext cx="3857625" cy="2571750"/>
          </a:xfrm>
        </p:spPr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3257550"/>
            <a:ext cx="7315200" cy="3017838"/>
          </a:xfrm>
          <a:noFill/>
          <a:ln/>
        </p:spPr>
        <p:txBody>
          <a:bodyPr wrap="none" anchor="ctr"/>
          <a:lstStyle/>
          <a:p>
            <a:pPr eaLnBrk="1" hangingPunct="1"/>
            <a:endParaRPr lang="pt-BR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643188" y="522288"/>
            <a:ext cx="3857625" cy="2571750"/>
          </a:xfrm>
        </p:spPr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3257550"/>
            <a:ext cx="7315200" cy="3017838"/>
          </a:xfrm>
          <a:noFill/>
          <a:ln/>
        </p:spPr>
        <p:txBody>
          <a:bodyPr wrap="none" anchor="ctr"/>
          <a:lstStyle/>
          <a:p>
            <a:pPr eaLnBrk="1" hangingPunct="1"/>
            <a:endParaRPr lang="pt-BR" smtClean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643188" y="522288"/>
            <a:ext cx="3857625" cy="2571750"/>
          </a:xfrm>
        </p:spPr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3257550"/>
            <a:ext cx="7315200" cy="3017838"/>
          </a:xfrm>
          <a:noFill/>
          <a:ln/>
        </p:spPr>
        <p:txBody>
          <a:bodyPr wrap="none" anchor="ctr"/>
          <a:lstStyle/>
          <a:p>
            <a:pPr eaLnBrk="1" hangingPunct="1"/>
            <a:endParaRPr lang="pt-BR" smtClean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643188" y="522288"/>
            <a:ext cx="3857625" cy="2571750"/>
          </a:xfrm>
        </p:spPr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3257550"/>
            <a:ext cx="7315200" cy="3017838"/>
          </a:xfrm>
          <a:noFill/>
          <a:ln/>
        </p:spPr>
        <p:txBody>
          <a:bodyPr wrap="none" anchor="ctr"/>
          <a:lstStyle/>
          <a:p>
            <a:pPr eaLnBrk="1" hangingPunct="1"/>
            <a:endParaRPr lang="pt-BR" smtClean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643188" y="522288"/>
            <a:ext cx="3857625" cy="2571750"/>
          </a:xfrm>
        </p:spPr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3257550"/>
            <a:ext cx="7315200" cy="3017838"/>
          </a:xfrm>
          <a:noFill/>
          <a:ln/>
        </p:spPr>
        <p:txBody>
          <a:bodyPr wrap="none" anchor="ctr"/>
          <a:lstStyle/>
          <a:p>
            <a:pPr eaLnBrk="1" hangingPunct="1"/>
            <a:endParaRPr lang="pt-BR" smtClean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643188" y="522288"/>
            <a:ext cx="3857625" cy="2571750"/>
          </a:xfrm>
        </p:spPr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3257550"/>
            <a:ext cx="7315200" cy="3017838"/>
          </a:xfrm>
          <a:noFill/>
          <a:ln/>
        </p:spPr>
        <p:txBody>
          <a:bodyPr wrap="none" anchor="ctr"/>
          <a:lstStyle/>
          <a:p>
            <a:pPr eaLnBrk="1" hangingPunct="1"/>
            <a:endParaRPr lang="pt-BR" smtClean="0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643188" y="522288"/>
            <a:ext cx="3857625" cy="2571750"/>
          </a:xfrm>
        </p:spPr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3257550"/>
            <a:ext cx="7315200" cy="3017838"/>
          </a:xfrm>
          <a:noFill/>
          <a:ln/>
        </p:spPr>
        <p:txBody>
          <a:bodyPr wrap="none" anchor="ctr"/>
          <a:lstStyle/>
          <a:p>
            <a:pPr eaLnBrk="1" hangingPunct="1"/>
            <a:endParaRPr lang="pt-BR" smtClean="0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643188" y="522288"/>
            <a:ext cx="3857625" cy="2571750"/>
          </a:xfrm>
        </p:spPr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3257550"/>
            <a:ext cx="7315200" cy="3017838"/>
          </a:xfrm>
          <a:noFill/>
          <a:ln/>
        </p:spPr>
        <p:txBody>
          <a:bodyPr wrap="none" anchor="ctr"/>
          <a:lstStyle/>
          <a:p>
            <a:pPr eaLnBrk="1" hangingPunct="1"/>
            <a:endParaRPr lang="pt-BR" smtClean="0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643188" y="522288"/>
            <a:ext cx="3857625" cy="2571750"/>
          </a:xfrm>
        </p:spPr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3257550"/>
            <a:ext cx="7315200" cy="3017838"/>
          </a:xfrm>
          <a:noFill/>
          <a:ln/>
        </p:spPr>
        <p:txBody>
          <a:bodyPr wrap="none" anchor="ctr"/>
          <a:lstStyle/>
          <a:p>
            <a:pPr eaLnBrk="1" hangingPunct="1"/>
            <a:endParaRPr lang="pt-BR" smtClean="0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643188" y="522288"/>
            <a:ext cx="3857625" cy="2571750"/>
          </a:xfrm>
        </p:spPr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3257550"/>
            <a:ext cx="7315200" cy="3017838"/>
          </a:xfrm>
          <a:noFill/>
          <a:ln/>
        </p:spPr>
        <p:txBody>
          <a:bodyPr wrap="none" anchor="ctr"/>
          <a:lstStyle/>
          <a:p>
            <a:pPr eaLnBrk="1" hangingPunct="1"/>
            <a:endParaRPr lang="pt-BR" smtClean="0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643188" y="522288"/>
            <a:ext cx="3857625" cy="2571750"/>
          </a:xfrm>
        </p:spPr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3257550"/>
            <a:ext cx="7315200" cy="3017838"/>
          </a:xfrm>
          <a:noFill/>
          <a:ln/>
        </p:spPr>
        <p:txBody>
          <a:bodyPr wrap="none" anchor="ctr"/>
          <a:lstStyle/>
          <a:p>
            <a:pPr eaLnBrk="1" hangingPunct="1"/>
            <a:endParaRPr lang="pt-BR" smtClean="0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643188" y="522288"/>
            <a:ext cx="3857625" cy="2571750"/>
          </a:xfrm>
        </p:spPr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3257550"/>
            <a:ext cx="7315200" cy="3017838"/>
          </a:xfrm>
          <a:noFill/>
          <a:ln/>
        </p:spPr>
        <p:txBody>
          <a:bodyPr wrap="none" anchor="ctr"/>
          <a:lstStyle/>
          <a:p>
            <a:pPr eaLnBrk="1" hangingPunct="1"/>
            <a:endParaRPr lang="pt-BR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643188" y="522288"/>
            <a:ext cx="3857625" cy="2571750"/>
          </a:xfrm>
        </p:spPr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3257550"/>
            <a:ext cx="7315200" cy="3017838"/>
          </a:xfrm>
          <a:noFill/>
          <a:ln/>
        </p:spPr>
        <p:txBody>
          <a:bodyPr wrap="none" anchor="ctr"/>
          <a:lstStyle/>
          <a:p>
            <a:pPr eaLnBrk="1" hangingPunct="1"/>
            <a:endParaRPr lang="pt-BR" smtClean="0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643188" y="522288"/>
            <a:ext cx="3857625" cy="2571750"/>
          </a:xfrm>
        </p:spPr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3257550"/>
            <a:ext cx="7315200" cy="3017838"/>
          </a:xfrm>
          <a:noFill/>
          <a:ln/>
        </p:spPr>
        <p:txBody>
          <a:bodyPr wrap="none" anchor="ctr"/>
          <a:lstStyle/>
          <a:p>
            <a:pPr eaLnBrk="1" hangingPunct="1"/>
            <a:endParaRPr lang="pt-BR" smtClean="0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643188" y="522288"/>
            <a:ext cx="3857625" cy="2571750"/>
          </a:xfrm>
        </p:spPr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3257550"/>
            <a:ext cx="7315200" cy="3017838"/>
          </a:xfrm>
          <a:noFill/>
          <a:ln/>
        </p:spPr>
        <p:txBody>
          <a:bodyPr wrap="none" anchor="ctr"/>
          <a:lstStyle/>
          <a:p>
            <a:pPr eaLnBrk="1" hangingPunct="1"/>
            <a:endParaRPr lang="pt-BR" smtClean="0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643188" y="522288"/>
            <a:ext cx="3857625" cy="2571750"/>
          </a:xfrm>
        </p:spPr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3257550"/>
            <a:ext cx="7315200" cy="3017838"/>
          </a:xfrm>
          <a:noFill/>
          <a:ln/>
        </p:spPr>
        <p:txBody>
          <a:bodyPr wrap="none" anchor="ctr"/>
          <a:lstStyle/>
          <a:p>
            <a:pPr eaLnBrk="1" hangingPunct="1"/>
            <a:endParaRPr lang="pt-BR" smtClean="0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643188" y="522288"/>
            <a:ext cx="3857625" cy="2571750"/>
          </a:xfrm>
        </p:spPr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3257550"/>
            <a:ext cx="7315200" cy="3017838"/>
          </a:xfrm>
          <a:noFill/>
          <a:ln/>
        </p:spPr>
        <p:txBody>
          <a:bodyPr wrap="none" anchor="ctr"/>
          <a:lstStyle/>
          <a:p>
            <a:pPr eaLnBrk="1" hangingPunct="1"/>
            <a:endParaRPr lang="pt-BR" smtClean="0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643188" y="522288"/>
            <a:ext cx="3857625" cy="2571750"/>
          </a:xfrm>
        </p:spPr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3257550"/>
            <a:ext cx="7315200" cy="3017838"/>
          </a:xfrm>
          <a:noFill/>
          <a:ln/>
        </p:spPr>
        <p:txBody>
          <a:bodyPr wrap="none" anchor="ctr"/>
          <a:lstStyle/>
          <a:p>
            <a:pPr eaLnBrk="1" hangingPunct="1"/>
            <a:endParaRPr lang="pt-BR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643188" y="522288"/>
            <a:ext cx="3857625" cy="2571750"/>
          </a:xfrm>
        </p:spPr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3257550"/>
            <a:ext cx="7315200" cy="3017838"/>
          </a:xfrm>
          <a:noFill/>
          <a:ln/>
        </p:spPr>
        <p:txBody>
          <a:bodyPr wrap="none" anchor="ctr"/>
          <a:lstStyle/>
          <a:p>
            <a:pPr eaLnBrk="1" hangingPunct="1"/>
            <a:endParaRPr lang="pt-BR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643188" y="522288"/>
            <a:ext cx="3857625" cy="2571750"/>
          </a:xfrm>
        </p:spPr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3257550"/>
            <a:ext cx="7315200" cy="3017838"/>
          </a:xfrm>
          <a:noFill/>
          <a:ln/>
        </p:spPr>
        <p:txBody>
          <a:bodyPr wrap="none" anchor="ctr"/>
          <a:lstStyle/>
          <a:p>
            <a:pPr eaLnBrk="1" hangingPunct="1"/>
            <a:endParaRPr lang="pt-BR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643188" y="522288"/>
            <a:ext cx="3857625" cy="2571750"/>
          </a:xfrm>
        </p:spPr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3257550"/>
            <a:ext cx="7315200" cy="3017838"/>
          </a:xfrm>
          <a:noFill/>
          <a:ln/>
        </p:spPr>
        <p:txBody>
          <a:bodyPr wrap="none" anchor="ctr"/>
          <a:lstStyle/>
          <a:p>
            <a:pPr eaLnBrk="1" hangingPunct="1"/>
            <a:endParaRPr lang="pt-BR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643188" y="522288"/>
            <a:ext cx="3857625" cy="2571750"/>
          </a:xfrm>
        </p:spPr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3257550"/>
            <a:ext cx="7315200" cy="3017838"/>
          </a:xfrm>
          <a:noFill/>
          <a:ln/>
        </p:spPr>
        <p:txBody>
          <a:bodyPr wrap="none" anchor="ctr"/>
          <a:lstStyle/>
          <a:p>
            <a:pPr eaLnBrk="1" hangingPunct="1"/>
            <a:endParaRPr lang="pt-BR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643188" y="522288"/>
            <a:ext cx="3857625" cy="2571750"/>
          </a:xfrm>
        </p:spPr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3257550"/>
            <a:ext cx="7315200" cy="3017838"/>
          </a:xfrm>
          <a:noFill/>
          <a:ln/>
        </p:spPr>
        <p:txBody>
          <a:bodyPr wrap="none" anchor="ctr"/>
          <a:lstStyle/>
          <a:p>
            <a:pPr eaLnBrk="1" hangingPunct="1"/>
            <a:endParaRPr lang="pt-BR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ide de título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rma livre 6"/>
          <p:cNvSpPr>
            <a:spLocks/>
          </p:cNvSpPr>
          <p:nvPr/>
        </p:nvSpPr>
        <p:spPr bwMode="auto">
          <a:xfrm>
            <a:off x="0" y="4989732"/>
            <a:ext cx="10801350" cy="221861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102870" tIns="51435" rIns="102870" bIns="51435" anchor="t" compatLnSpc="1"/>
          <a:lstStyle/>
          <a:p>
            <a:endParaRPr kumimoji="0" lang="en-US"/>
          </a:p>
        </p:txBody>
      </p:sp>
      <p:sp>
        <p:nvSpPr>
          <p:cNvPr id="8" name="Forma livre 7"/>
          <p:cNvSpPr>
            <a:spLocks/>
          </p:cNvSpPr>
          <p:nvPr/>
        </p:nvSpPr>
        <p:spPr bwMode="auto">
          <a:xfrm>
            <a:off x="7212152" y="0"/>
            <a:ext cx="3589199" cy="72009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102870" tIns="51435" rIns="102870" bIns="51435" anchor="t" compatLnSpc="1"/>
          <a:lstStyle/>
          <a:p>
            <a:endParaRPr kumimoji="0" lang="en-US"/>
          </a:p>
        </p:txBody>
      </p:sp>
      <p:sp>
        <p:nvSpPr>
          <p:cNvPr id="9" name="Título 8"/>
          <p:cNvSpPr>
            <a:spLocks noGrp="1"/>
          </p:cNvSpPr>
          <p:nvPr>
            <p:ph type="ctrTitle"/>
          </p:nvPr>
        </p:nvSpPr>
        <p:spPr>
          <a:xfrm>
            <a:off x="506832" y="3504438"/>
            <a:ext cx="7654557" cy="2416302"/>
          </a:xfrm>
        </p:spPr>
        <p:txBody>
          <a:bodyPr rIns="51435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17" name="Subtítulo 16"/>
          <p:cNvSpPr>
            <a:spLocks noGrp="1"/>
          </p:cNvSpPr>
          <p:nvPr>
            <p:ph type="subTitle" idx="1"/>
          </p:nvPr>
        </p:nvSpPr>
        <p:spPr>
          <a:xfrm>
            <a:off x="511540" y="1622053"/>
            <a:ext cx="7654557" cy="1840230"/>
          </a:xfrm>
        </p:spPr>
        <p:txBody>
          <a:bodyPr tIns="0" rIns="51435" bIns="0" anchor="b">
            <a:normAutofit/>
          </a:bodyPr>
          <a:lstStyle>
            <a:lvl1pPr marL="0" indent="0" algn="r">
              <a:buNone/>
              <a:defRPr sz="2300">
                <a:solidFill>
                  <a:schemeClr val="tx1"/>
                </a:solidFill>
                <a:effectLst/>
              </a:defRPr>
            </a:lvl1pPr>
            <a:lvl2pPr marL="514350" indent="0" algn="ctr">
              <a:buNone/>
            </a:lvl2pPr>
            <a:lvl3pPr marL="1028700" indent="0" algn="ctr">
              <a:buNone/>
            </a:lvl3pPr>
            <a:lvl4pPr marL="1543050" indent="0" algn="ctr">
              <a:buNone/>
            </a:lvl4pPr>
            <a:lvl5pPr marL="2057400" indent="0" algn="ctr">
              <a:buNone/>
            </a:lvl5pPr>
            <a:lvl6pPr marL="2571750" indent="0" algn="ctr">
              <a:buNone/>
            </a:lvl6pPr>
            <a:lvl7pPr marL="3086100" indent="0" algn="ctr">
              <a:buNone/>
            </a:lvl7pPr>
            <a:lvl8pPr marL="3600450" indent="0" algn="ctr">
              <a:buNone/>
            </a:lvl8pPr>
            <a:lvl9pPr marL="4114800" indent="0" algn="ctr">
              <a:buNone/>
            </a:lvl9pPr>
          </a:lstStyle>
          <a:p>
            <a:r>
              <a:rPr kumimoji="0" lang="pt-BR" smtClean="0"/>
              <a:t>Clique para editar o estilo do subtítulo mestre</a:t>
            </a:r>
            <a:endParaRPr kumimoji="0" lang="en-US"/>
          </a:p>
        </p:txBody>
      </p:sp>
      <p:sp>
        <p:nvSpPr>
          <p:cNvPr id="30" name="Espaço Reservado para Data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19" name="Espaço Reservado para Rodapé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27" name="Espaço Reservado para Número de Slide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AE6F4A7-0E57-4835-8DBC-86DFE7133D6A}" type="slidenum">
              <a:rPr lang="pt-BR" smtClean="0"/>
              <a:pPr>
                <a:defRPr/>
              </a:pPr>
              <a:t>‹nº›</a:t>
            </a:fld>
            <a:endParaRPr lang="pt-B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pt-BR" smtClean="0"/>
              <a:t>Clique para editar 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EEF63AC-59A9-411F-8CCF-EF46B1DDD804}" type="slidenum">
              <a:rPr lang="pt-BR" smtClean="0"/>
              <a:pPr>
                <a:defRPr/>
              </a:pPr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7830979" y="288371"/>
            <a:ext cx="2430304" cy="6144101"/>
          </a:xfrm>
        </p:spPr>
        <p:txBody>
          <a:bodyPr vert="eaVert"/>
          <a:lstStyle/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540067" y="288371"/>
            <a:ext cx="7110889" cy="6144101"/>
          </a:xfrm>
        </p:spPr>
        <p:txBody>
          <a:bodyPr vert="eaVert"/>
          <a:lstStyle/>
          <a:p>
            <a:pPr lvl="0" eaLnBrk="1" latinLnBrk="0" hangingPunct="1"/>
            <a:r>
              <a:rPr lang="pt-BR" smtClean="0"/>
              <a:t>Clique para editar 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C528889-E78A-4258-AAC7-4EB81B4E2984}" type="slidenum">
              <a:rPr lang="pt-BR" smtClean="0"/>
              <a:pPr>
                <a:defRPr/>
              </a:pPr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pt-BR" smtClean="0"/>
              <a:t>Clique para editar 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52ED4C1-E59C-4166-AA6F-DDE803F88AF4}" type="slidenum">
              <a:rPr lang="pt-BR" smtClean="0"/>
              <a:pPr>
                <a:defRPr/>
              </a:pPr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Cabeçalho da Seção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rma livre 6"/>
          <p:cNvSpPr>
            <a:spLocks/>
          </p:cNvSpPr>
          <p:nvPr/>
        </p:nvSpPr>
        <p:spPr bwMode="auto">
          <a:xfrm>
            <a:off x="0" y="4989732"/>
            <a:ext cx="10801350" cy="221861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102870" tIns="51435" rIns="102870" bIns="51435" anchor="t" compatLnSpc="1"/>
          <a:lstStyle/>
          <a:p>
            <a:endParaRPr kumimoji="0" lang="en-US"/>
          </a:p>
        </p:txBody>
      </p:sp>
      <p:sp>
        <p:nvSpPr>
          <p:cNvPr id="9" name="Forma livre 8"/>
          <p:cNvSpPr>
            <a:spLocks/>
          </p:cNvSpPr>
          <p:nvPr/>
        </p:nvSpPr>
        <p:spPr bwMode="auto">
          <a:xfrm>
            <a:off x="7212152" y="0"/>
            <a:ext cx="3589199" cy="72009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102870" tIns="51435" rIns="102870" bIns="51435" anchor="t" compatLnSpc="1"/>
          <a:lstStyle/>
          <a:p>
            <a:endParaRPr kumimoji="0" lang="en-US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10101" y="3763029"/>
            <a:ext cx="7830979" cy="1917681"/>
          </a:xfrm>
        </p:spPr>
        <p:txBody>
          <a:bodyPr tIns="0" bIns="0" anchor="t"/>
          <a:lstStyle>
            <a:lvl1pPr algn="l">
              <a:buNone/>
              <a:defRPr sz="47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10101" y="2610090"/>
            <a:ext cx="7830979" cy="1120022"/>
          </a:xfrm>
        </p:spPr>
        <p:txBody>
          <a:bodyPr lIns="51435" tIns="0" rIns="51435" bIns="0" anchor="b"/>
          <a:lstStyle>
            <a:lvl1pPr marL="0" indent="0" algn="l">
              <a:buNone/>
              <a:defRPr sz="2300">
                <a:solidFill>
                  <a:schemeClr val="tx1"/>
                </a:solidFill>
                <a:effectLst/>
              </a:defRPr>
            </a:lvl1pPr>
            <a:lvl2pPr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pt-BR" smtClean="0"/>
              <a:t>Clique para editar 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BB0F160-2E7D-4EBA-91B4-8D6DD3FD4643}" type="slidenum">
              <a:rPr lang="pt-BR" smtClean="0"/>
              <a:pPr>
                <a:defRPr/>
              </a:pPr>
              <a:t>‹nº›</a:t>
            </a:fld>
            <a:endParaRPr lang="pt-B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40067" y="288370"/>
            <a:ext cx="8821103" cy="1200150"/>
          </a:xfrm>
        </p:spPr>
        <p:txBody>
          <a:bodyPr/>
          <a:lstStyle/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540068" y="1680211"/>
            <a:ext cx="4320540" cy="4752261"/>
          </a:xfrm>
        </p:spPr>
        <p:txBody>
          <a:bodyPr/>
          <a:lstStyle>
            <a:lvl1pPr>
              <a:defRPr sz="2900"/>
            </a:lvl1pPr>
            <a:lvl2pPr>
              <a:defRPr sz="2500"/>
            </a:lvl2pPr>
            <a:lvl3pPr>
              <a:defRPr sz="23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pt-BR" smtClean="0"/>
              <a:t>Clique para editar 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5040630" y="1680211"/>
            <a:ext cx="4320540" cy="4752261"/>
          </a:xfrm>
        </p:spPr>
        <p:txBody>
          <a:bodyPr/>
          <a:lstStyle>
            <a:lvl1pPr>
              <a:defRPr sz="2900"/>
            </a:lvl1pPr>
            <a:lvl2pPr>
              <a:defRPr sz="2500"/>
            </a:lvl2pPr>
            <a:lvl3pPr>
              <a:defRPr sz="23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pt-BR" smtClean="0"/>
              <a:t>Clique para editar 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0AE551D-2125-4228-9820-AAB2FF493FF7}" type="slidenum">
              <a:rPr lang="pt-BR" smtClean="0"/>
              <a:pPr>
                <a:defRPr/>
              </a:pPr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40068" y="286703"/>
            <a:ext cx="9721215" cy="12001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540068" y="5760720"/>
            <a:ext cx="4772472" cy="880110"/>
          </a:xfrm>
        </p:spPr>
        <p:txBody>
          <a:bodyPr anchor="t"/>
          <a:lstStyle>
            <a:lvl1pPr marL="0" indent="0">
              <a:buNone/>
              <a:defRPr sz="2700" b="1">
                <a:solidFill>
                  <a:schemeClr val="accent1"/>
                </a:solidFill>
              </a:defRPr>
            </a:lvl1pPr>
            <a:lvl2pPr>
              <a:buNone/>
              <a:defRPr sz="2300" b="1"/>
            </a:lvl2pPr>
            <a:lvl3pPr>
              <a:buNone/>
              <a:defRPr sz="2000" b="1"/>
            </a:lvl3pPr>
            <a:lvl4pPr>
              <a:buNone/>
              <a:defRPr sz="1800" b="1"/>
            </a:lvl4pPr>
            <a:lvl5pPr>
              <a:buNone/>
              <a:defRPr sz="1800" b="1"/>
            </a:lvl5pPr>
          </a:lstStyle>
          <a:p>
            <a:pPr lvl="0" eaLnBrk="1" latinLnBrk="0" hangingPunct="1"/>
            <a:r>
              <a:rPr kumimoji="0" lang="pt-BR" smtClean="0"/>
              <a:t>Clique para editar o texto mestre</a:t>
            </a:r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3"/>
          </p:nvPr>
        </p:nvSpPr>
        <p:spPr>
          <a:xfrm>
            <a:off x="5486936" y="5760720"/>
            <a:ext cx="4774347" cy="880110"/>
          </a:xfrm>
        </p:spPr>
        <p:txBody>
          <a:bodyPr anchor="t"/>
          <a:lstStyle>
            <a:lvl1pPr marL="0" indent="0">
              <a:buNone/>
              <a:defRPr sz="2700" b="1">
                <a:solidFill>
                  <a:schemeClr val="accent1"/>
                </a:solidFill>
              </a:defRPr>
            </a:lvl1pPr>
            <a:lvl2pPr>
              <a:buNone/>
              <a:defRPr sz="2300" b="1"/>
            </a:lvl2pPr>
            <a:lvl3pPr>
              <a:buNone/>
              <a:defRPr sz="2000" b="1"/>
            </a:lvl3pPr>
            <a:lvl4pPr>
              <a:buNone/>
              <a:defRPr sz="1800" b="1"/>
            </a:lvl4pPr>
            <a:lvl5pPr>
              <a:buNone/>
              <a:defRPr sz="1800" b="1"/>
            </a:lvl5pPr>
          </a:lstStyle>
          <a:p>
            <a:pPr lvl="0" eaLnBrk="1" latinLnBrk="0" hangingPunct="1"/>
            <a:r>
              <a:rPr kumimoji="0" lang="pt-BR" smtClean="0"/>
              <a:t>Clique para editar o texto mestre</a:t>
            </a:r>
          </a:p>
        </p:txBody>
      </p:sp>
      <p:sp>
        <p:nvSpPr>
          <p:cNvPr id="5" name="Espaço Reservado para Conteúdo 4"/>
          <p:cNvSpPr>
            <a:spLocks noGrp="1"/>
          </p:cNvSpPr>
          <p:nvPr>
            <p:ph sz="quarter" idx="2"/>
          </p:nvPr>
        </p:nvSpPr>
        <p:spPr>
          <a:xfrm>
            <a:off x="540068" y="1592758"/>
            <a:ext cx="4772472" cy="4138851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pt-BR" smtClean="0"/>
              <a:t>Clique para editar 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5486936" y="1592758"/>
            <a:ext cx="4774347" cy="4138851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pt-BR" smtClean="0"/>
              <a:t>Clique para editar 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8D18223-5824-42FA-8505-0BAF81BBEBAD}" type="slidenum">
              <a:rPr lang="pt-BR" smtClean="0"/>
              <a:pPr>
                <a:defRPr/>
              </a:pPr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40067" y="288036"/>
            <a:ext cx="8824703" cy="1200150"/>
          </a:xfrm>
        </p:spPr>
        <p:txBody>
          <a:bodyPr anchor="ctr"/>
          <a:lstStyle>
            <a:lvl1pPr algn="l">
              <a:defRPr sz="5200"/>
            </a:lvl1pPr>
          </a:lstStyle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8" name="Espaço Reservado para Número de Slide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D6636B2-59EE-4CE9-9A5D-560835F9BADB}" type="slidenum">
              <a:rPr lang="pt-BR" smtClean="0"/>
              <a:pPr>
                <a:defRPr/>
              </a:pPr>
              <a:t>‹nº›</a:t>
            </a:fld>
            <a:endParaRPr lang="pt-BR"/>
          </a:p>
        </p:txBody>
      </p:sp>
      <p:sp>
        <p:nvSpPr>
          <p:cNvPr id="9" name="Espaço Reservado para Rodapé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endParaRPr lang="pt-B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5A1B496-F394-4858-8462-CF2EFB10BE2D}" type="slidenum">
              <a:rPr lang="pt-BR" smtClean="0"/>
              <a:pPr>
                <a:defRPr/>
              </a:pPr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40067" y="1244804"/>
            <a:ext cx="3780473" cy="766763"/>
          </a:xfrm>
        </p:spPr>
        <p:txBody>
          <a:bodyPr tIns="0" bIns="0" anchor="t"/>
          <a:lstStyle>
            <a:lvl1pPr algn="l">
              <a:buNone/>
              <a:defRPr sz="2000" b="1">
                <a:solidFill>
                  <a:schemeClr val="accent1"/>
                </a:solidFill>
              </a:defRPr>
            </a:lvl1pPr>
          </a:lstStyle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2"/>
          </p:nvPr>
        </p:nvSpPr>
        <p:spPr>
          <a:xfrm>
            <a:off x="540068" y="225145"/>
            <a:ext cx="3240405" cy="960120"/>
          </a:xfrm>
        </p:spPr>
        <p:txBody>
          <a:bodyPr lIns="51435" tIns="0" rIns="51435" bIns="0" anchor="b"/>
          <a:lstStyle>
            <a:lvl1pPr marL="0" indent="0" algn="l">
              <a:buNone/>
              <a:defRPr sz="1600"/>
            </a:lvl1pPr>
            <a:lvl2pPr>
              <a:buNone/>
              <a:defRPr sz="1400"/>
            </a:lvl2pPr>
            <a:lvl3pPr>
              <a:buNone/>
              <a:defRPr sz="1100"/>
            </a:lvl3pPr>
            <a:lvl4pPr>
              <a:buNone/>
              <a:defRPr sz="1000"/>
            </a:lvl4pPr>
            <a:lvl5pPr>
              <a:buNone/>
              <a:defRPr sz="1000"/>
            </a:lvl5pPr>
          </a:lstStyle>
          <a:p>
            <a:pPr lvl="0" eaLnBrk="1" latinLnBrk="0" hangingPunct="1"/>
            <a:r>
              <a:rPr kumimoji="0" lang="pt-BR" smtClean="0"/>
              <a:t>Clique para editar 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1"/>
          </p:nvPr>
        </p:nvSpPr>
        <p:spPr>
          <a:xfrm>
            <a:off x="540068" y="2080260"/>
            <a:ext cx="8371046" cy="4000500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500"/>
            </a:lvl3pPr>
            <a:lvl4pPr>
              <a:defRPr sz="2300"/>
            </a:lvl4pPr>
            <a:lvl5pPr>
              <a:defRPr sz="2300"/>
            </a:lvl5pPr>
          </a:lstStyle>
          <a:p>
            <a:pPr lvl="0" eaLnBrk="1" latinLnBrk="0" hangingPunct="1"/>
            <a:r>
              <a:rPr lang="pt-BR" smtClean="0"/>
              <a:t>Clique para editar 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>
          <a:xfrm>
            <a:off x="9634804" y="6743168"/>
            <a:ext cx="900113" cy="383381"/>
          </a:xfrm>
        </p:spPr>
        <p:txBody>
          <a:bodyPr/>
          <a:lstStyle/>
          <a:p>
            <a:pPr>
              <a:defRPr/>
            </a:pPr>
            <a:fld id="{DB5CC094-10FF-41F7-9683-9038A4EE9694}" type="slidenum">
              <a:rPr lang="pt-BR" smtClean="0"/>
              <a:pPr>
                <a:defRPr/>
              </a:pPr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563889" y="1790995"/>
            <a:ext cx="3607382" cy="1316498"/>
          </a:xfrm>
        </p:spPr>
        <p:txBody>
          <a:bodyPr anchor="b"/>
          <a:lstStyle>
            <a:lvl1pPr algn="l">
              <a:buNone/>
              <a:defRPr sz="2500" b="1">
                <a:solidFill>
                  <a:schemeClr val="accent1"/>
                </a:solidFill>
              </a:defRPr>
            </a:lvl1pPr>
          </a:lstStyle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258773" y="1070902"/>
            <a:ext cx="4860608" cy="432054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600"/>
            </a:lvl1pPr>
          </a:lstStyle>
          <a:p>
            <a:r>
              <a:rPr kumimoji="0" lang="pt-BR" smtClean="0"/>
              <a:t>Clique no ícone para adicionar uma imagem</a:t>
            </a:r>
            <a:endParaRPr kumimoji="0" lang="en-US" dirty="0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6563892" y="3148703"/>
            <a:ext cx="3607379" cy="2796656"/>
          </a:xfrm>
        </p:spPr>
        <p:txBody>
          <a:bodyPr lIns="51435" rIns="51435"/>
          <a:lstStyle>
            <a:lvl1pPr marL="0" indent="0">
              <a:buFontTx/>
              <a:buNone/>
              <a:defRPr sz="1400"/>
            </a:lvl1pPr>
            <a:lvl2pPr>
              <a:buFontTx/>
              <a:buNone/>
              <a:defRPr sz="1400"/>
            </a:lvl2pPr>
            <a:lvl3pPr>
              <a:buFontTx/>
              <a:buNone/>
              <a:defRPr sz="1100"/>
            </a:lvl3pPr>
            <a:lvl4pPr>
              <a:buFontTx/>
              <a:buNone/>
              <a:defRPr sz="1000"/>
            </a:lvl4pPr>
            <a:lvl5pPr>
              <a:buFontTx/>
              <a:buNone/>
              <a:defRPr sz="1000"/>
            </a:lvl5pPr>
          </a:lstStyle>
          <a:p>
            <a:pPr lvl="0" eaLnBrk="1" latinLnBrk="0" hangingPunct="1"/>
            <a:r>
              <a:rPr kumimoji="0"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>
          <a:xfrm>
            <a:off x="540068" y="6743168"/>
            <a:ext cx="2520315" cy="383381"/>
          </a:xfrm>
        </p:spPr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91DE61B-12AC-4715-92D0-785494DE19D8}" type="slidenum">
              <a:rPr lang="pt-BR" smtClean="0"/>
              <a:pPr>
                <a:defRPr/>
              </a:pPr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orma livre 11"/>
          <p:cNvSpPr>
            <a:spLocks/>
          </p:cNvSpPr>
          <p:nvPr/>
        </p:nvSpPr>
        <p:spPr bwMode="auto">
          <a:xfrm>
            <a:off x="0" y="4989732"/>
            <a:ext cx="10801350" cy="221861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102870" tIns="51435" rIns="102870" bIns="51435" anchor="t" compatLnSpc="1"/>
          <a:lstStyle/>
          <a:p>
            <a:endParaRPr kumimoji="0" lang="en-US"/>
          </a:p>
        </p:txBody>
      </p:sp>
      <p:sp>
        <p:nvSpPr>
          <p:cNvPr id="16" name="Forma livre 15"/>
          <p:cNvSpPr>
            <a:spLocks/>
          </p:cNvSpPr>
          <p:nvPr/>
        </p:nvSpPr>
        <p:spPr bwMode="auto">
          <a:xfrm>
            <a:off x="8641080" y="0"/>
            <a:ext cx="2160270" cy="72009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102870" tIns="51435" rIns="102870" bIns="51435" anchor="t" compatLnSpc="1"/>
          <a:lstStyle/>
          <a:p>
            <a:endParaRPr kumimoji="0" lang="en-US"/>
          </a:p>
        </p:txBody>
      </p:sp>
      <p:sp>
        <p:nvSpPr>
          <p:cNvPr id="9" name="Espaço Reservado para Título 8"/>
          <p:cNvSpPr>
            <a:spLocks noGrp="1"/>
          </p:cNvSpPr>
          <p:nvPr>
            <p:ph type="title"/>
          </p:nvPr>
        </p:nvSpPr>
        <p:spPr>
          <a:xfrm>
            <a:off x="540067" y="288370"/>
            <a:ext cx="8821103" cy="1200150"/>
          </a:xfrm>
          <a:prstGeom prst="rect">
            <a:avLst/>
          </a:prstGeom>
        </p:spPr>
        <p:txBody>
          <a:bodyPr vert="horz" lIns="51435" tIns="51435" rIns="51435" bIns="51435" anchor="ctr">
            <a:normAutofit/>
          </a:bodyPr>
          <a:lstStyle/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30" name="Espaço Reservado para Texto 29"/>
          <p:cNvSpPr>
            <a:spLocks noGrp="1"/>
          </p:cNvSpPr>
          <p:nvPr>
            <p:ph type="body" idx="1"/>
          </p:nvPr>
        </p:nvSpPr>
        <p:spPr>
          <a:xfrm>
            <a:off x="540067" y="1680211"/>
            <a:ext cx="8821103" cy="4752261"/>
          </a:xfrm>
          <a:prstGeom prst="rect">
            <a:avLst/>
          </a:prstGeom>
        </p:spPr>
        <p:txBody>
          <a:bodyPr vert="horz" lIns="102870" tIns="51435" rIns="102870" bIns="51435">
            <a:normAutofit/>
          </a:bodyPr>
          <a:lstStyle/>
          <a:p>
            <a:pPr lvl="0" eaLnBrk="1" latinLnBrk="0" hangingPunct="1"/>
            <a:r>
              <a:rPr kumimoji="0" lang="pt-BR" smtClean="0"/>
              <a:t>Clique para editar o texto mestre</a:t>
            </a:r>
          </a:p>
          <a:p>
            <a:pPr lvl="1" eaLnBrk="1" latinLnBrk="0" hangingPunct="1"/>
            <a:r>
              <a:rPr kumimoji="0" lang="pt-BR" smtClean="0"/>
              <a:t>Segundo nível</a:t>
            </a:r>
          </a:p>
          <a:p>
            <a:pPr lvl="2" eaLnBrk="1" latinLnBrk="0" hangingPunct="1"/>
            <a:r>
              <a:rPr kumimoji="0" lang="pt-BR" smtClean="0"/>
              <a:t>Terceiro nível</a:t>
            </a:r>
          </a:p>
          <a:p>
            <a:pPr lvl="3" eaLnBrk="1" latinLnBrk="0" hangingPunct="1"/>
            <a:r>
              <a:rPr kumimoji="0" lang="pt-BR" smtClean="0"/>
              <a:t>Quarto nível</a:t>
            </a:r>
          </a:p>
          <a:p>
            <a:pPr lvl="4" eaLnBrk="1" latinLnBrk="0" hangingPunct="1"/>
            <a:r>
              <a:rPr kumimoji="0" lang="pt-BR" smtClean="0"/>
              <a:t>Quinto nível</a:t>
            </a:r>
            <a:endParaRPr kumimoji="0" lang="en-US"/>
          </a:p>
        </p:txBody>
      </p:sp>
      <p:sp>
        <p:nvSpPr>
          <p:cNvPr id="10" name="Espaço Reservado para Data 9"/>
          <p:cNvSpPr>
            <a:spLocks noGrp="1"/>
          </p:cNvSpPr>
          <p:nvPr>
            <p:ph type="dt" sz="half" idx="2"/>
          </p:nvPr>
        </p:nvSpPr>
        <p:spPr>
          <a:xfrm>
            <a:off x="540068" y="6743168"/>
            <a:ext cx="2520315" cy="383381"/>
          </a:xfrm>
          <a:prstGeom prst="rect">
            <a:avLst/>
          </a:prstGeom>
        </p:spPr>
        <p:txBody>
          <a:bodyPr vert="horz" lIns="102870" tIns="51435" rIns="102870" bIns="0" anchor="b"/>
          <a:lstStyle>
            <a:lvl1pPr algn="l" eaLnBrk="1" latinLnBrk="0" hangingPunct="1">
              <a:defRPr kumimoji="0" sz="11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22" name="Espaço Reservado para Rodapé 21"/>
          <p:cNvSpPr>
            <a:spLocks noGrp="1"/>
          </p:cNvSpPr>
          <p:nvPr>
            <p:ph type="ftr" sz="quarter" idx="3"/>
          </p:nvPr>
        </p:nvSpPr>
        <p:spPr>
          <a:xfrm>
            <a:off x="3690461" y="6743168"/>
            <a:ext cx="3420428" cy="383381"/>
          </a:xfrm>
          <a:prstGeom prst="rect">
            <a:avLst/>
          </a:prstGeom>
        </p:spPr>
        <p:txBody>
          <a:bodyPr vert="horz" lIns="0" tIns="51435" rIns="0" bIns="0" anchor="b"/>
          <a:lstStyle>
            <a:lvl1pPr algn="ctr" eaLnBrk="1" latinLnBrk="0" hangingPunct="1">
              <a:defRPr kumimoji="0" sz="11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18" name="Espaço Reservado para Número de Slide 17"/>
          <p:cNvSpPr>
            <a:spLocks noGrp="1"/>
          </p:cNvSpPr>
          <p:nvPr>
            <p:ph type="sldNum" sz="quarter" idx="4"/>
          </p:nvPr>
        </p:nvSpPr>
        <p:spPr>
          <a:xfrm>
            <a:off x="9631204" y="6743168"/>
            <a:ext cx="900113" cy="383381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fld id="{4461CE64-EAD0-4620-B1EA-5A48F33684A1}" type="slidenum">
              <a:rPr lang="pt-BR" smtClean="0"/>
              <a:pPr>
                <a:defRPr/>
              </a:pPr>
              <a:t>‹nº›</a:t>
            </a:fld>
            <a:endParaRPr lang="pt-BR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901" r:id="rId1"/>
    <p:sldLayoutId id="2147483902" r:id="rId2"/>
    <p:sldLayoutId id="2147483903" r:id="rId3"/>
    <p:sldLayoutId id="2147483904" r:id="rId4"/>
    <p:sldLayoutId id="2147483905" r:id="rId5"/>
    <p:sldLayoutId id="2147483906" r:id="rId6"/>
    <p:sldLayoutId id="2147483907" r:id="rId7"/>
    <p:sldLayoutId id="2147483908" r:id="rId8"/>
    <p:sldLayoutId id="2147483909" r:id="rId9"/>
    <p:sldLayoutId id="2147483910" r:id="rId10"/>
    <p:sldLayoutId id="2147483911" r:id="rId11"/>
  </p:sldLayoutIdLst>
  <p:txStyles>
    <p:titleStyle>
      <a:lvl1pPr algn="l" rtl="0" eaLnBrk="1" latinLnBrk="0" hangingPunct="1">
        <a:spcBef>
          <a:spcPct val="0"/>
        </a:spcBef>
        <a:buNone/>
        <a:defRPr kumimoji="0" sz="5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73202" indent="-432054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400" kern="1200">
          <a:solidFill>
            <a:schemeClr val="tx1"/>
          </a:solidFill>
          <a:latin typeface="+mn-lt"/>
          <a:ea typeface="+mn-ea"/>
          <a:cs typeface="+mn-cs"/>
        </a:defRPr>
      </a:lvl1pPr>
      <a:lvl2pPr marL="812673" indent="-30861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131570" indent="-288036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1440180" indent="-267462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1676781" indent="-20574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1913382" indent="-20574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3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160270" indent="-20574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407158" indent="-20574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623185" indent="-20574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10287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54305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57175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30861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60045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4114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0"/>
            <a:ext cx="10801350" cy="7380923"/>
          </a:xfrm>
          <a:prstGeom prst="rect">
            <a:avLst/>
          </a:prstGeom>
        </p:spPr>
      </p:pic>
      <p:pic>
        <p:nvPicPr>
          <p:cNvPr id="2" name="Imagem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5817" y="678899"/>
            <a:ext cx="5009251" cy="1152128"/>
          </a:xfrm>
          <a:prstGeom prst="rect">
            <a:avLst/>
          </a:prstGeom>
        </p:spPr>
      </p:pic>
      <p:pic>
        <p:nvPicPr>
          <p:cNvPr id="3" name="Imagem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6728" y="2407091"/>
            <a:ext cx="2787429" cy="1512168"/>
          </a:xfrm>
          <a:prstGeom prst="rect">
            <a:avLst/>
          </a:prstGeom>
        </p:spPr>
      </p:pic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5464238" y="3929244"/>
            <a:ext cx="3672408" cy="3192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02830" tIns="51415" rIns="102830" bIns="51415">
            <a:spAutoFit/>
          </a:bodyPr>
          <a:lstStyle/>
          <a:p>
            <a:pPr algn="ctr" defTabSz="1028598" eaLnBrk="0" hangingPunct="0"/>
            <a:r>
              <a:rPr lang="en-US" b="1" dirty="0" err="1" smtClean="0">
                <a:solidFill>
                  <a:schemeClr val="accent4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Conselho</a:t>
            </a:r>
            <a:r>
              <a:rPr lang="en-US" b="1" dirty="0" smtClean="0">
                <a:solidFill>
                  <a:schemeClr val="accent4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Federal de </a:t>
            </a:r>
            <a:r>
              <a:rPr lang="en-US" b="1" dirty="0" err="1" smtClean="0">
                <a:solidFill>
                  <a:schemeClr val="accent4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Odontologia</a:t>
            </a:r>
            <a:endParaRPr lang="pt-BR" b="1" dirty="0">
              <a:solidFill>
                <a:schemeClr val="accent4">
                  <a:lumMod val="7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3" name="Text Box 3"/>
          <p:cNvSpPr txBox="1">
            <a:spLocks noChangeArrowheads="1"/>
          </p:cNvSpPr>
          <p:nvPr/>
        </p:nvSpPr>
        <p:spPr bwMode="auto">
          <a:xfrm>
            <a:off x="75" y="4536554"/>
            <a:ext cx="10787378" cy="18350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02830" tIns="51415" rIns="102830" bIns="51415">
            <a:spAutoFit/>
          </a:bodyPr>
          <a:lstStyle/>
          <a:p>
            <a:pPr algn="ctr" defTabSz="1028598" eaLnBrk="0" hangingPunct="0">
              <a:spcBef>
                <a:spcPct val="50000"/>
              </a:spcBef>
            </a:pPr>
            <a:r>
              <a:rPr lang="en-US" sz="45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O QUE É </a:t>
            </a:r>
          </a:p>
          <a:p>
            <a:pPr algn="ctr" defTabSz="1028598" eaLnBrk="0" hangingPunct="0">
              <a:spcBef>
                <a:spcPct val="50000"/>
              </a:spcBef>
            </a:pPr>
            <a:r>
              <a:rPr lang="en-US" sz="45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COMO FUNCIONA</a:t>
            </a:r>
            <a:endParaRPr lang="pt-BR" sz="4500" b="1" dirty="0">
              <a:solidFill>
                <a:srgbClr val="C0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lipse 1"/>
          <p:cNvSpPr/>
          <p:nvPr/>
        </p:nvSpPr>
        <p:spPr>
          <a:xfrm>
            <a:off x="-3600325" y="-1656134"/>
            <a:ext cx="8928992" cy="2952328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dirty="0"/>
          </a:p>
        </p:txBody>
      </p:sp>
      <p:sp>
        <p:nvSpPr>
          <p:cNvPr id="10242" name="Text Box 3"/>
          <p:cNvSpPr txBox="1">
            <a:spLocks noChangeArrowheads="1"/>
          </p:cNvSpPr>
          <p:nvPr/>
        </p:nvSpPr>
        <p:spPr bwMode="auto">
          <a:xfrm>
            <a:off x="13972" y="1651991"/>
            <a:ext cx="10787378" cy="79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02830" tIns="51415" rIns="102830" bIns="51415">
            <a:spAutoFit/>
          </a:bodyPr>
          <a:lstStyle/>
          <a:p>
            <a:pPr algn="ctr" defTabSz="1028598" eaLnBrk="0" hangingPunct="0">
              <a:spcBef>
                <a:spcPct val="50000"/>
              </a:spcBef>
            </a:pPr>
            <a:r>
              <a:rPr lang="en-US" sz="4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FINALIDADES</a:t>
            </a:r>
            <a:endParaRPr lang="pt-BR" sz="45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785" y="360090"/>
            <a:ext cx="2504626" cy="576064"/>
          </a:xfrm>
          <a:prstGeom prst="rect">
            <a:avLst/>
          </a:prstGeom>
        </p:spPr>
      </p:pic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360115" y="2502434"/>
            <a:ext cx="9417394" cy="18273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02830" tIns="51415" rIns="102830" bIns="51415">
            <a:spAutoFit/>
          </a:bodyPr>
          <a:lstStyle/>
          <a:p>
            <a:pPr defTabSz="1028598" eaLnBrk="0" hangingPunct="0"/>
            <a:r>
              <a:rPr lang="pt-BR" sz="2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1</a:t>
            </a:r>
            <a:r>
              <a:rPr lang="pt-BR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. Supervisionar </a:t>
            </a:r>
            <a:r>
              <a:rPr lang="pt-BR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a Ética profissional</a:t>
            </a:r>
            <a:r>
              <a:rPr lang="pt-BR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</a:p>
          <a:p>
            <a:pPr marL="514350" indent="-514350" defTabSz="1028598" eaLnBrk="0" hangingPunct="0">
              <a:buAutoNum type="arabicPeriod"/>
            </a:pPr>
            <a:endParaRPr lang="pt-BR" sz="28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defTabSz="1028598" eaLnBrk="0" hangingPunct="0"/>
            <a:r>
              <a:rPr lang="pt-BR" sz="2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2</a:t>
            </a:r>
            <a:r>
              <a:rPr lang="pt-BR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. Zelar </a:t>
            </a:r>
            <a:r>
              <a:rPr lang="pt-BR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pelo bom conceito das </a:t>
            </a:r>
            <a:endParaRPr lang="pt-BR" sz="28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defTabSz="1028598" eaLnBrk="0" hangingPunct="0"/>
            <a:r>
              <a:rPr lang="pt-BR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pt-BR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  profissões </a:t>
            </a:r>
            <a:r>
              <a:rPr lang="pt-BR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de</a:t>
            </a:r>
            <a:r>
              <a:rPr lang="pt-BR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:</a:t>
            </a:r>
            <a:endParaRPr lang="pt-BR" sz="28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807817" y="4602284"/>
            <a:ext cx="9417394" cy="19504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02830" tIns="51415" rIns="102830" bIns="51415">
            <a:spAutoFit/>
          </a:bodyPr>
          <a:lstStyle/>
          <a:p>
            <a:pPr marL="457200" indent="-457200" defTabSz="1028598" eaLnBrk="0" hangingPunct="0">
              <a:buFont typeface="Arial" pitchFamily="34" charset="0"/>
              <a:buChar char="•"/>
            </a:pPr>
            <a:r>
              <a:rPr lang="pt-BR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Cirurgião-Dentista (CD)</a:t>
            </a:r>
          </a:p>
          <a:p>
            <a:pPr marL="457200" indent="-457200" defTabSz="1028598" eaLnBrk="0" hangingPunct="0">
              <a:buFont typeface="Arial" pitchFamily="34" charset="0"/>
              <a:buChar char="•"/>
            </a:pPr>
            <a:r>
              <a:rPr lang="pt-BR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Técnico em Prótese Dentária (TPD)</a:t>
            </a:r>
          </a:p>
          <a:p>
            <a:pPr marL="457200" indent="-457200" defTabSz="1028598" eaLnBrk="0" hangingPunct="0">
              <a:buFont typeface="Arial" pitchFamily="34" charset="0"/>
              <a:buChar char="•"/>
            </a:pPr>
            <a:r>
              <a:rPr lang="pt-BR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Técnico em Saúde Bucal (TSB)</a:t>
            </a:r>
          </a:p>
          <a:p>
            <a:pPr marL="457200" indent="-457200" defTabSz="1028598" eaLnBrk="0" hangingPunct="0">
              <a:buFont typeface="Arial" pitchFamily="34" charset="0"/>
              <a:buChar char="•"/>
            </a:pPr>
            <a:r>
              <a:rPr lang="pt-BR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Auxiliar em Saúde Bucal (ASB)</a:t>
            </a:r>
          </a:p>
          <a:p>
            <a:pPr marL="457200" indent="-457200" defTabSz="1028598" eaLnBrk="0" hangingPunct="0">
              <a:buFont typeface="Arial" pitchFamily="34" charset="0"/>
              <a:buChar char="•"/>
            </a:pPr>
            <a:r>
              <a:rPr lang="pt-BR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pt-BR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Auxiliar de </a:t>
            </a:r>
            <a:r>
              <a:rPr lang="pt-BR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Prótese </a:t>
            </a:r>
            <a:r>
              <a:rPr lang="pt-BR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Dentária  (APD</a:t>
            </a:r>
            <a:r>
              <a:rPr lang="pt-BR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)</a:t>
            </a:r>
            <a:endParaRPr lang="pt-BR" sz="24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8194" name="Picture 2" descr="http://www.decoracaoplanejada.com/wp-content/gallery/decoracao-consultorio-dentario/decoracao-consultorio-dentario-5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6859" y="3960490"/>
            <a:ext cx="3744416" cy="25352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69820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lipse 1"/>
          <p:cNvSpPr/>
          <p:nvPr/>
        </p:nvSpPr>
        <p:spPr>
          <a:xfrm>
            <a:off x="-3600325" y="-1656134"/>
            <a:ext cx="8928992" cy="2952328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dirty="0"/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785" y="360090"/>
            <a:ext cx="2504626" cy="576064"/>
          </a:xfrm>
          <a:prstGeom prst="rect">
            <a:avLst/>
          </a:prstGeom>
        </p:spPr>
      </p:pic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576139" y="1512218"/>
            <a:ext cx="9417394" cy="39818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02830" tIns="51415" rIns="102830" bIns="51415">
            <a:spAutoFit/>
          </a:bodyPr>
          <a:lstStyle/>
          <a:p>
            <a:pPr defTabSz="1028598" eaLnBrk="0" hangingPunct="0"/>
            <a:r>
              <a:rPr lang="pt-BR" sz="2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3</a:t>
            </a:r>
            <a:r>
              <a:rPr lang="pt-BR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. </a:t>
            </a:r>
            <a:r>
              <a:rPr lang="pt-BR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Orientar, aperfeiçoar, disciplinar e fiscalizar o </a:t>
            </a:r>
            <a:endParaRPr lang="pt-BR" sz="28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450850" indent="-450850" defTabSz="1028598" eaLnBrk="0" hangingPunct="0"/>
            <a:r>
              <a:rPr lang="pt-BR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	exercício </a:t>
            </a:r>
            <a:r>
              <a:rPr lang="pt-BR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da Odontologia, com a promoção e utilização dos meios de maior eficácia presumida.</a:t>
            </a:r>
          </a:p>
          <a:p>
            <a:pPr marL="514350" indent="-514350" defTabSz="1028598" eaLnBrk="0" hangingPunct="0">
              <a:buAutoNum type="arabicPeriod"/>
            </a:pPr>
            <a:endParaRPr lang="pt-BR" sz="28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450850" indent="-450850" defTabSz="1028598" eaLnBrk="0" hangingPunct="0"/>
            <a:r>
              <a:rPr lang="pt-BR" sz="2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4</a:t>
            </a:r>
            <a:r>
              <a:rPr lang="pt-BR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. </a:t>
            </a:r>
            <a:r>
              <a:rPr lang="pt-BR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Defender o livre e correto exercício da profissão de </a:t>
            </a:r>
            <a:r>
              <a:rPr lang="pt-BR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Cirurgião-Dentista </a:t>
            </a:r>
            <a:r>
              <a:rPr lang="pt-BR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e outras afins</a:t>
            </a:r>
            <a:r>
              <a:rPr lang="pt-BR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</a:p>
          <a:p>
            <a:pPr defTabSz="1028598" eaLnBrk="0" hangingPunct="0"/>
            <a:endParaRPr lang="pt-BR" sz="28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450850" indent="-450850" defTabSz="1028598" eaLnBrk="0" hangingPunct="0"/>
            <a:r>
              <a:rPr lang="pt-BR" sz="2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5</a:t>
            </a:r>
            <a:r>
              <a:rPr lang="pt-BR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. </a:t>
            </a:r>
            <a:r>
              <a:rPr lang="pt-BR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Julgar, dentro de sua competência, as infrações à Lei e à Ética Profissional</a:t>
            </a:r>
            <a:r>
              <a:rPr lang="pt-BR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  <a:endParaRPr lang="pt-BR" sz="28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0122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lipse 1"/>
          <p:cNvSpPr/>
          <p:nvPr/>
        </p:nvSpPr>
        <p:spPr>
          <a:xfrm>
            <a:off x="-3600325" y="-1656134"/>
            <a:ext cx="8928992" cy="2952328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dirty="0"/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785" y="360090"/>
            <a:ext cx="2504626" cy="576064"/>
          </a:xfrm>
          <a:prstGeom prst="rect">
            <a:avLst/>
          </a:prstGeom>
        </p:spPr>
      </p:pic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576139" y="1487357"/>
            <a:ext cx="9417394" cy="26891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02830" tIns="51415" rIns="102830" bIns="51415">
            <a:spAutoFit/>
          </a:bodyPr>
          <a:lstStyle/>
          <a:p>
            <a:pPr marL="450850" indent="-450850" defTabSz="1028598" eaLnBrk="0" hangingPunct="0"/>
            <a:r>
              <a:rPr lang="pt-BR" sz="2800" b="1" dirty="0">
                <a:latin typeface="Tahoma" pitchFamily="34" charset="0"/>
                <a:ea typeface="Tahoma" pitchFamily="34" charset="0"/>
                <a:cs typeface="Tahoma" pitchFamily="34" charset="0"/>
              </a:rPr>
              <a:t>6</a:t>
            </a:r>
            <a:r>
              <a:rPr lang="pt-BR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. </a:t>
            </a:r>
            <a:r>
              <a:rPr lang="pt-BR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Funcionar como órgão consultivo de Governo no que tange ao exercício e aos interesses profissionais da Odontologia</a:t>
            </a:r>
            <a:r>
              <a:rPr lang="pt-BR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</a:p>
          <a:p>
            <a:pPr defTabSz="1028598" eaLnBrk="0" hangingPunct="0"/>
            <a:endParaRPr lang="pt-BR" sz="2800" dirty="0">
              <a:latin typeface="Times New Roman" pitchFamily="18" charset="0"/>
            </a:endParaRPr>
          </a:p>
          <a:p>
            <a:pPr marL="450850" indent="-450850" defTabSz="1028598" eaLnBrk="0" hangingPunct="0"/>
            <a:r>
              <a:rPr lang="pt-BR" sz="2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7</a:t>
            </a:r>
            <a:r>
              <a:rPr lang="pt-BR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. </a:t>
            </a:r>
            <a:r>
              <a:rPr lang="pt-BR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Contribuir para o aprimoramento da Odontologia e de seus profissionais.</a:t>
            </a:r>
          </a:p>
        </p:txBody>
      </p:sp>
      <p:sp>
        <p:nvSpPr>
          <p:cNvPr id="5" name="Elipse 4"/>
          <p:cNvSpPr/>
          <p:nvPr/>
        </p:nvSpPr>
        <p:spPr>
          <a:xfrm>
            <a:off x="5400675" y="4052127"/>
            <a:ext cx="2664296" cy="2738738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Imagem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2643" y="3766529"/>
            <a:ext cx="3306721" cy="32903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30585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lipse 1"/>
          <p:cNvSpPr/>
          <p:nvPr/>
        </p:nvSpPr>
        <p:spPr>
          <a:xfrm>
            <a:off x="-3600325" y="-1656134"/>
            <a:ext cx="8928992" cy="2952328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dirty="0"/>
          </a:p>
        </p:txBody>
      </p:sp>
      <p:sp>
        <p:nvSpPr>
          <p:cNvPr id="10242" name="Text Box 3"/>
          <p:cNvSpPr txBox="1">
            <a:spLocks noChangeArrowheads="1"/>
          </p:cNvSpPr>
          <p:nvPr/>
        </p:nvSpPr>
        <p:spPr bwMode="auto">
          <a:xfrm>
            <a:off x="519784" y="1651991"/>
            <a:ext cx="10281565" cy="1765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02830" tIns="51415" rIns="102830" bIns="51415">
            <a:spAutoFit/>
          </a:bodyPr>
          <a:lstStyle/>
          <a:p>
            <a:pPr defTabSz="1028598" eaLnBrk="0" hangingPunct="0"/>
            <a:r>
              <a:rPr lang="pt-BR" sz="3600" b="1" dirty="0">
                <a:latin typeface="Tahoma" pitchFamily="34" charset="0"/>
                <a:ea typeface="Tahoma" pitchFamily="34" charset="0"/>
                <a:cs typeface="Tahoma" pitchFamily="34" charset="0"/>
              </a:rPr>
              <a:t>No atendimento de suas finalidades </a:t>
            </a:r>
            <a:endParaRPr lang="pt-BR" sz="36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defTabSz="1028598" eaLnBrk="0" hangingPunct="0"/>
            <a:r>
              <a:rPr lang="pt-BR" sz="3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O  </a:t>
            </a:r>
            <a:r>
              <a:rPr lang="pt-BR" sz="3600" b="1" dirty="0">
                <a:latin typeface="Tahoma" pitchFamily="34" charset="0"/>
                <a:ea typeface="Tahoma" pitchFamily="34" charset="0"/>
                <a:cs typeface="Tahoma" pitchFamily="34" charset="0"/>
              </a:rPr>
              <a:t>CRO-AM exerce as </a:t>
            </a:r>
            <a:r>
              <a:rPr lang="pt-BR" sz="3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seguintes</a:t>
            </a:r>
          </a:p>
          <a:p>
            <a:pPr defTabSz="1028598" eaLnBrk="0" hangingPunct="0"/>
            <a:r>
              <a:rPr lang="pt-BR" sz="3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pt-BR" sz="3600" b="1" dirty="0">
                <a:latin typeface="Tahoma" pitchFamily="34" charset="0"/>
                <a:ea typeface="Tahoma" pitchFamily="34" charset="0"/>
                <a:cs typeface="Tahoma" pitchFamily="34" charset="0"/>
              </a:rPr>
              <a:t>funções:</a:t>
            </a:r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785" y="360090"/>
            <a:ext cx="2504626" cy="576064"/>
          </a:xfrm>
          <a:prstGeom prst="rect">
            <a:avLst/>
          </a:prstGeom>
        </p:spPr>
      </p:pic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1239865" y="3528442"/>
            <a:ext cx="9417394" cy="22582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02830" tIns="51415" rIns="102830" bIns="51415">
            <a:spAutoFit/>
          </a:bodyPr>
          <a:lstStyle/>
          <a:p>
            <a:pPr marL="457200" indent="-457200" defTabSz="1028598" eaLnBrk="0" hangingPunct="0">
              <a:buFont typeface="Arial" pitchFamily="34" charset="0"/>
              <a:buChar char="•"/>
            </a:pPr>
            <a:r>
              <a:rPr lang="pt-BR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Deliberativa</a:t>
            </a:r>
          </a:p>
          <a:p>
            <a:pPr marL="457200" indent="-457200" defTabSz="1028598" eaLnBrk="0" hangingPunct="0">
              <a:buFont typeface="Arial" pitchFamily="34" charset="0"/>
              <a:buChar char="•"/>
            </a:pPr>
            <a:r>
              <a:rPr lang="pt-BR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Administrativa ou Executiva</a:t>
            </a:r>
          </a:p>
          <a:p>
            <a:pPr marL="457200" indent="-457200" defTabSz="1028598" eaLnBrk="0" hangingPunct="0">
              <a:buFont typeface="Arial" pitchFamily="34" charset="0"/>
              <a:buChar char="•"/>
            </a:pPr>
            <a:r>
              <a:rPr lang="pt-BR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Normativo-Regulamentar</a:t>
            </a:r>
          </a:p>
          <a:p>
            <a:pPr marL="457200" indent="-457200" defTabSz="1028598" eaLnBrk="0" hangingPunct="0">
              <a:buFont typeface="Arial" pitchFamily="34" charset="0"/>
              <a:buChar char="•"/>
            </a:pPr>
            <a:r>
              <a:rPr lang="pt-BR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Supervisora </a:t>
            </a:r>
          </a:p>
          <a:p>
            <a:pPr marL="457200" indent="-457200" defTabSz="1028598" eaLnBrk="0" hangingPunct="0">
              <a:buFont typeface="Arial" pitchFamily="34" charset="0"/>
              <a:buChar char="•"/>
            </a:pPr>
            <a:r>
              <a:rPr lang="pt-BR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Disciplinar</a:t>
            </a:r>
          </a:p>
        </p:txBody>
      </p:sp>
    </p:spTree>
    <p:extLst>
      <p:ext uri="{BB962C8B-B14F-4D97-AF65-F5344CB8AC3E}">
        <p14:creationId xmlns:p14="http://schemas.microsoft.com/office/powerpoint/2010/main" val="1604538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lipse 1"/>
          <p:cNvSpPr/>
          <p:nvPr/>
        </p:nvSpPr>
        <p:spPr>
          <a:xfrm>
            <a:off x="-3600325" y="-1656134"/>
            <a:ext cx="8928992" cy="2952328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dirty="0"/>
          </a:p>
        </p:txBody>
      </p:sp>
      <p:sp>
        <p:nvSpPr>
          <p:cNvPr id="10242" name="Text Box 3"/>
          <p:cNvSpPr txBox="1">
            <a:spLocks noChangeArrowheads="1"/>
          </p:cNvSpPr>
          <p:nvPr/>
        </p:nvSpPr>
        <p:spPr bwMode="auto">
          <a:xfrm>
            <a:off x="13972" y="1270572"/>
            <a:ext cx="10787378" cy="79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02830" tIns="51415" rIns="102830" bIns="51415">
            <a:spAutoFit/>
          </a:bodyPr>
          <a:lstStyle/>
          <a:p>
            <a:pPr algn="ctr" defTabSz="1028598" eaLnBrk="0" hangingPunct="0">
              <a:spcBef>
                <a:spcPct val="50000"/>
              </a:spcBef>
            </a:pPr>
            <a:r>
              <a:rPr lang="en-US" sz="4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FUNÇÃO PRINCIPAL</a:t>
            </a:r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785" y="360090"/>
            <a:ext cx="2504626" cy="576064"/>
          </a:xfrm>
          <a:prstGeom prst="rect">
            <a:avLst/>
          </a:prstGeom>
        </p:spPr>
      </p:pic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576139" y="2121015"/>
            <a:ext cx="9417394" cy="9656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02830" tIns="51415" rIns="102830" bIns="51415">
            <a:spAutoFit/>
          </a:bodyPr>
          <a:lstStyle/>
          <a:p>
            <a:pPr marL="450850" indent="-450850" defTabSz="1028598" eaLnBrk="0" hangingPunct="0"/>
            <a:r>
              <a:rPr lang="pt-BR" sz="2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1</a:t>
            </a:r>
            <a:r>
              <a:rPr lang="pt-BR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. </a:t>
            </a:r>
            <a:r>
              <a:rPr lang="en-US" sz="28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Fiscalização</a:t>
            </a:r>
            <a:r>
              <a:rPr lang="en-US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 do </a:t>
            </a:r>
            <a:r>
              <a:rPr lang="en-US" sz="28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Exercício</a:t>
            </a:r>
            <a:r>
              <a:rPr lang="en-US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 Legal das </a:t>
            </a:r>
            <a:r>
              <a:rPr lang="en-US" sz="280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Profissões</a:t>
            </a:r>
            <a:r>
              <a:rPr lang="en-US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/ </a:t>
            </a:r>
            <a:r>
              <a:rPr lang="en-US" sz="280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Atividades</a:t>
            </a:r>
            <a:r>
              <a:rPr lang="en-US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:</a:t>
            </a:r>
            <a:endParaRPr lang="pt-BR" sz="28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1008187" y="3075015"/>
            <a:ext cx="9417394" cy="33662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02830" tIns="51415" rIns="102830" bIns="51415">
            <a:spAutoFit/>
          </a:bodyPr>
          <a:lstStyle/>
          <a:p>
            <a:pPr marL="457200" indent="-457200" defTabSz="1028598" eaLnBrk="0" hangingPunct="0">
              <a:buFont typeface="Arial" pitchFamily="34" charset="0"/>
              <a:buChar char="•"/>
            </a:pPr>
            <a:r>
              <a:rPr lang="pt-BR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Cirurgião-Dentista (CD)</a:t>
            </a:r>
          </a:p>
          <a:p>
            <a:pPr marL="457200" indent="-457200" defTabSz="1028598" eaLnBrk="0" hangingPunct="0">
              <a:buFont typeface="Arial" pitchFamily="34" charset="0"/>
              <a:buChar char="•"/>
            </a:pPr>
            <a:r>
              <a:rPr lang="pt-BR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Técnico em Prótese Dentária (TPD)</a:t>
            </a:r>
          </a:p>
          <a:p>
            <a:pPr marL="457200" indent="-457200" defTabSz="1028598" eaLnBrk="0" hangingPunct="0">
              <a:buFont typeface="Arial" pitchFamily="34" charset="0"/>
              <a:buChar char="•"/>
            </a:pPr>
            <a:r>
              <a:rPr lang="pt-BR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Técnico em Saúde Bucal (TSB)</a:t>
            </a:r>
          </a:p>
          <a:p>
            <a:pPr marL="457200" indent="-457200" defTabSz="1028598" eaLnBrk="0" hangingPunct="0">
              <a:buFont typeface="Arial" pitchFamily="34" charset="0"/>
              <a:buChar char="•"/>
            </a:pPr>
            <a:r>
              <a:rPr lang="pt-BR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Auxiliar em Saúde Bucal (ASB)</a:t>
            </a:r>
          </a:p>
          <a:p>
            <a:pPr marL="457200" indent="-457200" defTabSz="1028598" eaLnBrk="0" hangingPunct="0">
              <a:buFont typeface="Arial" pitchFamily="34" charset="0"/>
              <a:buChar char="•"/>
            </a:pPr>
            <a:r>
              <a:rPr lang="pt-BR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Auxiliar </a:t>
            </a:r>
            <a:r>
              <a:rPr lang="pt-BR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de Prótese Dentária  (APD)</a:t>
            </a:r>
          </a:p>
          <a:p>
            <a:pPr marL="457200" indent="-457200" defTabSz="1028598" eaLnBrk="0" hangingPunct="0">
              <a:buFont typeface="Arial" pitchFamily="34" charset="0"/>
              <a:buChar char="•"/>
            </a:pPr>
            <a:r>
              <a:rPr lang="pt-BR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Empresas Prestadoras de Assistência Odontológica (EPAO)* </a:t>
            </a:r>
          </a:p>
          <a:p>
            <a:pPr marL="457200" indent="-457200" defTabSz="1028598" eaLnBrk="0" hangingPunct="0">
              <a:buFont typeface="Arial" pitchFamily="34" charset="0"/>
              <a:buChar char="•"/>
            </a:pPr>
            <a:endParaRPr lang="pt-BR" sz="28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defTabSz="1028598" eaLnBrk="0" hangingPunct="0"/>
            <a:r>
              <a:rPr lang="pt-BR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*Clínicas Odontológicas, Laboratórios de Prótese Dentária e Administradoras de Planos de Saúde Odontológicos </a:t>
            </a:r>
            <a:endParaRPr lang="pt-BR" sz="20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58950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lipse 1"/>
          <p:cNvSpPr/>
          <p:nvPr/>
        </p:nvSpPr>
        <p:spPr>
          <a:xfrm>
            <a:off x="-3600325" y="-1656134"/>
            <a:ext cx="8928992" cy="2952328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dirty="0"/>
          </a:p>
        </p:txBody>
      </p:sp>
      <p:sp>
        <p:nvSpPr>
          <p:cNvPr id="10242" name="Text Box 3"/>
          <p:cNvSpPr txBox="1">
            <a:spLocks noChangeArrowheads="1"/>
          </p:cNvSpPr>
          <p:nvPr/>
        </p:nvSpPr>
        <p:spPr bwMode="auto">
          <a:xfrm>
            <a:off x="13972" y="936154"/>
            <a:ext cx="10787378" cy="79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02830" tIns="51415" rIns="102830" bIns="51415">
            <a:spAutoFit/>
          </a:bodyPr>
          <a:lstStyle/>
          <a:p>
            <a:pPr algn="ctr" defTabSz="1028598" eaLnBrk="0" hangingPunct="0">
              <a:spcBef>
                <a:spcPct val="50000"/>
              </a:spcBef>
            </a:pPr>
            <a:r>
              <a:rPr lang="en-US" sz="4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COMPOSIÇÃO</a:t>
            </a:r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785" y="360090"/>
            <a:ext cx="2504626" cy="576064"/>
          </a:xfrm>
          <a:prstGeom prst="rect">
            <a:avLst/>
          </a:prstGeom>
        </p:spPr>
      </p:pic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1296219" y="1786597"/>
            <a:ext cx="9417394" cy="5705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02830" tIns="51415" rIns="102830" bIns="51415">
            <a:spAutoFit/>
          </a:bodyPr>
          <a:lstStyle/>
          <a:p>
            <a:pPr marL="450850" indent="-450850" defTabSz="1028598" eaLnBrk="0" hangingPunct="0"/>
            <a:r>
              <a:rPr lang="pt-BR" sz="2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- C</a:t>
            </a:r>
            <a:r>
              <a:rPr lang="en-US" sz="28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inco</a:t>
            </a:r>
            <a:r>
              <a:rPr lang="en-US" sz="2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28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membros</a:t>
            </a:r>
            <a:r>
              <a:rPr lang="en-US" sz="2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28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efetivos</a:t>
            </a:r>
            <a:r>
              <a:rPr lang="en-US" sz="2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:</a:t>
            </a:r>
          </a:p>
          <a:p>
            <a:pPr marL="273050" indent="-273050" defTabSz="1028598" eaLnBrk="0" hangingPunct="0"/>
            <a:r>
              <a:rPr lang="en-US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	- DIRETORIA EXECUTIVA</a:t>
            </a:r>
          </a:p>
          <a:p>
            <a:pPr marL="273050" indent="-273050" defTabSz="1028598" eaLnBrk="0" hangingPunct="0"/>
            <a:r>
              <a:rPr lang="en-US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	</a:t>
            </a:r>
            <a:r>
              <a:rPr lang="en-US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	- </a:t>
            </a:r>
            <a:r>
              <a:rPr lang="en-US" sz="280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Presidente</a:t>
            </a:r>
            <a:endParaRPr lang="en-US" sz="28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273050" indent="-273050" defTabSz="1028598" eaLnBrk="0" hangingPunct="0"/>
            <a:r>
              <a:rPr lang="en-US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	</a:t>
            </a:r>
            <a:r>
              <a:rPr lang="en-US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	- </a:t>
            </a:r>
            <a:r>
              <a:rPr lang="en-US" sz="280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Secretário</a:t>
            </a:r>
            <a:endParaRPr lang="en-US" sz="28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273050" indent="-273050" defTabSz="1028598" eaLnBrk="0" hangingPunct="0"/>
            <a:r>
              <a:rPr lang="en-US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	</a:t>
            </a:r>
            <a:r>
              <a:rPr lang="en-US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	- </a:t>
            </a:r>
            <a:r>
              <a:rPr lang="en-US" sz="280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Tesoureiro</a:t>
            </a:r>
            <a:endParaRPr lang="en-US" sz="28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273050" indent="-273050" defTabSz="1028598" eaLnBrk="0" hangingPunct="0"/>
            <a:r>
              <a:rPr lang="en-US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	</a:t>
            </a:r>
            <a:r>
              <a:rPr lang="en-US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	</a:t>
            </a:r>
          </a:p>
          <a:p>
            <a:pPr marL="450850" indent="-450850" defTabSz="1028598" eaLnBrk="0" hangingPunct="0"/>
            <a:r>
              <a:rPr lang="pt-BR" sz="2800" b="1" dirty="0">
                <a:latin typeface="Tahoma" pitchFamily="34" charset="0"/>
                <a:ea typeface="Tahoma" pitchFamily="34" charset="0"/>
                <a:cs typeface="Tahoma" pitchFamily="34" charset="0"/>
              </a:rPr>
              <a:t>- </a:t>
            </a:r>
            <a:r>
              <a:rPr lang="pt-BR" sz="2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Dois membros</a:t>
            </a:r>
            <a:r>
              <a:rPr lang="en-US" sz="2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:</a:t>
            </a:r>
            <a:endParaRPr lang="en-US" sz="28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273050" indent="-273050" defTabSz="1028598" eaLnBrk="0" hangingPunct="0"/>
            <a:r>
              <a:rPr lang="en-US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	- </a:t>
            </a:r>
            <a:r>
              <a:rPr lang="en-US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COMISSÃO DE ÉTICA (</a:t>
            </a:r>
            <a:r>
              <a:rPr lang="en-US" sz="280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Presidente</a:t>
            </a:r>
            <a:r>
              <a:rPr lang="en-US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)</a:t>
            </a:r>
          </a:p>
          <a:p>
            <a:pPr marL="273050" indent="-273050" defTabSz="1028598" eaLnBrk="0" hangingPunct="0"/>
            <a:r>
              <a:rPr lang="en-US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	</a:t>
            </a:r>
            <a:r>
              <a:rPr lang="en-US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- COMISSÃO DE TOMADA DE </a:t>
            </a:r>
            <a:r>
              <a:rPr lang="en-US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CONTAS (</a:t>
            </a:r>
            <a:r>
              <a:rPr lang="en-US" sz="28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Presidente</a:t>
            </a:r>
            <a:r>
              <a:rPr lang="en-US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)</a:t>
            </a:r>
            <a:endParaRPr lang="en-US" sz="28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273050" indent="-273050" defTabSz="1028598" eaLnBrk="0" hangingPunct="0"/>
            <a:endParaRPr lang="en-US" sz="28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273050" indent="-273050" defTabSz="1028598" eaLnBrk="0" hangingPunct="0"/>
            <a:r>
              <a:rPr lang="pt-BR" sz="2800" b="1" dirty="0">
                <a:latin typeface="Tahoma" pitchFamily="34" charset="0"/>
                <a:ea typeface="Tahoma" pitchFamily="34" charset="0"/>
                <a:cs typeface="Tahoma" pitchFamily="34" charset="0"/>
              </a:rPr>
              <a:t>- </a:t>
            </a:r>
            <a:r>
              <a:rPr lang="pt-BR" sz="2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Cinco membros </a:t>
            </a:r>
            <a:r>
              <a:rPr lang="en-US" sz="28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suplentes</a:t>
            </a:r>
            <a:endParaRPr lang="en-US" sz="28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273050" indent="-273050" defTabSz="1028598" eaLnBrk="0" hangingPunct="0"/>
            <a:endParaRPr lang="en-US" sz="28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273050" indent="-273050" defTabSz="1028598" eaLnBrk="0" hangingPunct="0"/>
            <a:r>
              <a:rPr lang="en-US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		</a:t>
            </a:r>
            <a:endParaRPr lang="pt-BR" sz="28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9458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lipse 1"/>
          <p:cNvSpPr/>
          <p:nvPr/>
        </p:nvSpPr>
        <p:spPr>
          <a:xfrm>
            <a:off x="-3600325" y="-1656134"/>
            <a:ext cx="8928992" cy="2952328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dirty="0"/>
          </a:p>
        </p:txBody>
      </p:sp>
      <p:sp>
        <p:nvSpPr>
          <p:cNvPr id="10242" name="Text Box 3"/>
          <p:cNvSpPr txBox="1">
            <a:spLocks noChangeArrowheads="1"/>
          </p:cNvSpPr>
          <p:nvPr/>
        </p:nvSpPr>
        <p:spPr bwMode="auto">
          <a:xfrm>
            <a:off x="13972" y="1574178"/>
            <a:ext cx="10787378" cy="79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02830" tIns="51415" rIns="102830" bIns="51415">
            <a:spAutoFit/>
          </a:bodyPr>
          <a:lstStyle/>
          <a:p>
            <a:pPr algn="ctr" defTabSz="1028598" eaLnBrk="0" hangingPunct="0">
              <a:spcBef>
                <a:spcPct val="50000"/>
              </a:spcBef>
            </a:pPr>
            <a:r>
              <a:rPr lang="en-US" sz="4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OUTRAS COMISSÕES</a:t>
            </a:r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785" y="360090"/>
            <a:ext cx="2504626" cy="576064"/>
          </a:xfrm>
          <a:prstGeom prst="rect">
            <a:avLst/>
          </a:prstGeom>
        </p:spPr>
      </p:pic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4176539" y="2789305"/>
            <a:ext cx="6480795" cy="41664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02830" tIns="51415" rIns="102830" bIns="51415">
            <a:spAutoFit/>
          </a:bodyPr>
          <a:lstStyle/>
          <a:p>
            <a:pPr marL="450850" indent="-450850" defTabSz="1028598" eaLnBrk="0" hangingPunct="0"/>
            <a:r>
              <a:rPr lang="pt-BR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- </a:t>
            </a:r>
            <a:r>
              <a:rPr lang="en-US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DE FISCALIZAÇÃO</a:t>
            </a:r>
          </a:p>
          <a:p>
            <a:pPr marL="273050" indent="-273050" defTabSz="1028598" eaLnBrk="0" hangingPunct="0"/>
            <a:endParaRPr lang="pt-BR" sz="24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273050" indent="-273050" defTabSz="1028598" eaLnBrk="0" hangingPunct="0"/>
            <a:r>
              <a:rPr lang="pt-BR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- </a:t>
            </a:r>
            <a:r>
              <a:rPr lang="en-US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CIENTÍFICA</a:t>
            </a:r>
          </a:p>
          <a:p>
            <a:pPr marL="273050" indent="-273050" defTabSz="1028598" eaLnBrk="0" hangingPunct="0"/>
            <a:endParaRPr lang="en-US" sz="24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defTabSz="1028598" eaLnBrk="0" hangingPunct="0"/>
            <a:r>
              <a:rPr lang="en-US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- DE EVENTOS</a:t>
            </a:r>
          </a:p>
          <a:p>
            <a:pPr marL="457200" indent="-457200" defTabSz="1028598" eaLnBrk="0" hangingPunct="0">
              <a:buFontTx/>
              <a:buChar char="-"/>
            </a:pPr>
            <a:endParaRPr lang="en-US" sz="24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defTabSz="1028598" eaLnBrk="0" hangingPunct="0"/>
            <a:r>
              <a:rPr lang="en-US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- ODONTOLOGIA HOSPITALAR</a:t>
            </a:r>
          </a:p>
          <a:p>
            <a:pPr defTabSz="1028598" eaLnBrk="0" hangingPunct="0"/>
            <a:endParaRPr lang="en-US" sz="24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273050" indent="-273050" defTabSz="1028598" eaLnBrk="0" hangingPunct="0"/>
            <a:r>
              <a:rPr lang="en-US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- DE CONVÊNIOS E </a:t>
            </a:r>
            <a:r>
              <a:rPr lang="en-US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C</a:t>
            </a:r>
            <a:r>
              <a:rPr lang="en-US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REDENCIAMENTOS</a:t>
            </a:r>
            <a:endParaRPr lang="en-US" sz="24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273050" indent="-273050" defTabSz="1028598" eaLnBrk="0" hangingPunct="0"/>
            <a:endParaRPr lang="en-US" sz="24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273050" indent="-273050" defTabSz="1028598" eaLnBrk="0" hangingPunct="0"/>
            <a:r>
              <a:rPr lang="en-US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		</a:t>
            </a:r>
            <a:endParaRPr lang="pt-BR" sz="24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" name="AutoShape 2" descr="http://download.ultradownloads.com.br/wallpaper/68705_Papel-de-Parede-Reuniao-de-Trabalho_1680x1050.jpg"/>
          <p:cNvSpPr>
            <a:spLocks noChangeAspect="1" noChangeArrowheads="1"/>
          </p:cNvSpPr>
          <p:nvPr/>
        </p:nvSpPr>
        <p:spPr bwMode="auto">
          <a:xfrm>
            <a:off x="155575" y="-2041525"/>
            <a:ext cx="6829425" cy="426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2952378"/>
            <a:ext cx="4032688" cy="25202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46454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lipse 1"/>
          <p:cNvSpPr/>
          <p:nvPr/>
        </p:nvSpPr>
        <p:spPr>
          <a:xfrm>
            <a:off x="-3600325" y="-1656134"/>
            <a:ext cx="8928992" cy="2952328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dirty="0"/>
          </a:p>
        </p:txBody>
      </p:sp>
      <p:sp>
        <p:nvSpPr>
          <p:cNvPr id="10242" name="Text Box 3"/>
          <p:cNvSpPr txBox="1">
            <a:spLocks noChangeArrowheads="1"/>
          </p:cNvSpPr>
          <p:nvPr/>
        </p:nvSpPr>
        <p:spPr bwMode="auto">
          <a:xfrm>
            <a:off x="13972" y="1291951"/>
            <a:ext cx="10787378" cy="719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02830" tIns="51415" rIns="102830" bIns="51415">
            <a:spAutoFit/>
          </a:bodyPr>
          <a:lstStyle/>
          <a:p>
            <a:pPr algn="ctr" defTabSz="1028598" eaLnBrk="0" hangingPunct="0">
              <a:spcBef>
                <a:spcPct val="50000"/>
              </a:spcBef>
            </a:pPr>
            <a:r>
              <a:rPr lang="en-US" sz="4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ESTRUTURA ADMINISTRATIVA</a:t>
            </a:r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785" y="360090"/>
            <a:ext cx="2504626" cy="576064"/>
          </a:xfrm>
          <a:prstGeom prst="rect">
            <a:avLst/>
          </a:prstGeom>
        </p:spPr>
      </p:pic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1455889" y="2160290"/>
            <a:ext cx="9417394" cy="5705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02830" tIns="51415" rIns="102830" bIns="51415">
            <a:spAutoFit/>
          </a:bodyPr>
          <a:lstStyle/>
          <a:p>
            <a:pPr defTabSz="1028598" eaLnBrk="0" hangingPunct="0"/>
            <a:r>
              <a:rPr lang="en-US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- GERÊNCIA ADMINISTRATIVA</a:t>
            </a:r>
          </a:p>
          <a:p>
            <a:pPr defTabSz="1028598" eaLnBrk="0" hangingPunct="0"/>
            <a:r>
              <a:rPr lang="en-US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- SETOR FINANCEIRO</a:t>
            </a:r>
          </a:p>
          <a:p>
            <a:pPr defTabSz="1028598" eaLnBrk="0" hangingPunct="0"/>
            <a:r>
              <a:rPr lang="en-US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- SETOR </a:t>
            </a:r>
            <a:r>
              <a:rPr lang="en-US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DE COBRANÇA                     </a:t>
            </a:r>
          </a:p>
          <a:p>
            <a:pPr defTabSz="1028598" eaLnBrk="0" hangingPunct="0"/>
            <a:r>
              <a:rPr lang="en-US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- FISCALIZAÇÃO                                   </a:t>
            </a:r>
            <a:endParaRPr lang="en-US" sz="28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defTabSz="1028598" eaLnBrk="0" hangingPunct="0"/>
            <a:r>
              <a:rPr lang="en-US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- RECEPÇÃO/PROTOCOLO                 </a:t>
            </a:r>
            <a:endParaRPr lang="en-US" sz="28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defTabSz="1028598" eaLnBrk="0" hangingPunct="0"/>
            <a:r>
              <a:rPr lang="en-US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- ARQUIVO                                            </a:t>
            </a:r>
            <a:endParaRPr lang="en-US" sz="28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defTabSz="1028598"/>
            <a:r>
              <a:rPr lang="en-US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- ASSESSORIA JURÍDICA (PROJUR)               </a:t>
            </a:r>
            <a:endParaRPr lang="en-US" sz="28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defTabSz="1028598"/>
            <a:r>
              <a:rPr lang="en-US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- ASSESSORIA DE COMUNICAÇÃO (ASSECOM)                 </a:t>
            </a:r>
            <a:endParaRPr lang="en-US" sz="28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defTabSz="1028598"/>
            <a:r>
              <a:rPr lang="en-US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- SERVIÇOS </a:t>
            </a:r>
            <a:r>
              <a:rPr lang="en-US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GERAIS </a:t>
            </a:r>
          </a:p>
          <a:p>
            <a:pPr defTabSz="1028598"/>
            <a:endParaRPr lang="en-US" sz="2800" dirty="0">
              <a:solidFill>
                <a:srgbClr val="FFFF00"/>
              </a:solidFill>
              <a:latin typeface="Arial" charset="0"/>
            </a:endParaRPr>
          </a:p>
          <a:p>
            <a:pPr defTabSz="1028598" eaLnBrk="0" hangingPunct="0"/>
            <a:endParaRPr lang="pt-BR" sz="2800" dirty="0">
              <a:solidFill>
                <a:srgbClr val="FFFF00"/>
              </a:solidFill>
              <a:latin typeface="Times New Roman" pitchFamily="18" charset="0"/>
            </a:endParaRPr>
          </a:p>
          <a:p>
            <a:pPr marL="273050" indent="-273050" defTabSz="1028598" eaLnBrk="0" hangingPunct="0"/>
            <a:endParaRPr lang="en-US" sz="28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273050" indent="-273050" defTabSz="1028598" eaLnBrk="0" hangingPunct="0"/>
            <a:r>
              <a:rPr lang="en-US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		</a:t>
            </a:r>
            <a:endParaRPr lang="pt-BR" sz="28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303580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lipse 1"/>
          <p:cNvSpPr/>
          <p:nvPr/>
        </p:nvSpPr>
        <p:spPr>
          <a:xfrm>
            <a:off x="-3600325" y="-1656134"/>
            <a:ext cx="8928992" cy="2952328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dirty="0"/>
          </a:p>
        </p:txBody>
      </p:sp>
      <p:sp>
        <p:nvSpPr>
          <p:cNvPr id="10242" name="Text Box 3"/>
          <p:cNvSpPr txBox="1">
            <a:spLocks noChangeArrowheads="1"/>
          </p:cNvSpPr>
          <p:nvPr/>
        </p:nvSpPr>
        <p:spPr bwMode="auto">
          <a:xfrm>
            <a:off x="13972" y="1291951"/>
            <a:ext cx="10787378" cy="719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02830" tIns="51415" rIns="102830" bIns="51415">
            <a:spAutoFit/>
          </a:bodyPr>
          <a:lstStyle/>
          <a:p>
            <a:pPr algn="ctr" defTabSz="1028598" eaLnBrk="0" hangingPunct="0">
              <a:spcBef>
                <a:spcPct val="50000"/>
              </a:spcBef>
            </a:pPr>
            <a:r>
              <a:rPr lang="en-US" sz="4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MANDATO</a:t>
            </a:r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785" y="360090"/>
            <a:ext cx="2504626" cy="576064"/>
          </a:xfrm>
          <a:prstGeom prst="rect">
            <a:avLst/>
          </a:prstGeom>
        </p:spPr>
      </p:pic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1152203" y="2160290"/>
            <a:ext cx="8496944" cy="5274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02830" tIns="51415" rIns="102830" bIns="51415">
            <a:spAutoFit/>
          </a:bodyPr>
          <a:lstStyle/>
          <a:p>
            <a:pPr marL="455613" lvl="1" indent="-455613" defTabSz="1028598" eaLnBrk="0" hangingPunct="0"/>
            <a:r>
              <a:rPr lang="en-US" sz="2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BIENAL</a:t>
            </a:r>
          </a:p>
          <a:p>
            <a:pPr algn="just" defTabSz="1028598" eaLnBrk="0" hangingPunct="0"/>
            <a:r>
              <a:rPr lang="pt-BR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Os Conselheiros são eleitos em escrutínio secreto, por maioria absoluta de votos dos inscritos em atividade profissional em dia com o CRO-AM</a:t>
            </a:r>
            <a:r>
              <a:rPr lang="pt-BR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</a:p>
          <a:p>
            <a:pPr algn="just" defTabSz="1028598" eaLnBrk="0" hangingPunct="0"/>
            <a:r>
              <a:rPr lang="pt-BR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endParaRPr lang="pt-BR" sz="28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 defTabSz="1028598" eaLnBrk="0" hangingPunct="0"/>
            <a:r>
              <a:rPr lang="en-US" sz="2800" b="1" dirty="0">
                <a:latin typeface="Tahoma" pitchFamily="34" charset="0"/>
                <a:ea typeface="Tahoma" pitchFamily="34" charset="0"/>
                <a:cs typeface="Tahoma" pitchFamily="34" charset="0"/>
              </a:rPr>
              <a:t>O </a:t>
            </a:r>
            <a:r>
              <a:rPr lang="en-US" sz="2800" b="1" dirty="0" err="1">
                <a:latin typeface="Tahoma" pitchFamily="34" charset="0"/>
                <a:ea typeface="Tahoma" pitchFamily="34" charset="0"/>
                <a:cs typeface="Tahoma" pitchFamily="34" charset="0"/>
              </a:rPr>
              <a:t>voto</a:t>
            </a:r>
            <a:r>
              <a:rPr lang="en-US" sz="2800" b="1" dirty="0">
                <a:latin typeface="Tahoma" pitchFamily="34" charset="0"/>
                <a:ea typeface="Tahoma" pitchFamily="34" charset="0"/>
                <a:cs typeface="Tahoma" pitchFamily="34" charset="0"/>
              </a:rPr>
              <a:t> é </a:t>
            </a:r>
            <a:r>
              <a:rPr lang="en-US" sz="28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Obrigatório</a:t>
            </a:r>
            <a:endParaRPr lang="en-US" sz="28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 defTabSz="1028598" eaLnBrk="0" hangingPunct="0"/>
            <a:r>
              <a:rPr lang="en-US" sz="28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Somente</a:t>
            </a:r>
            <a:r>
              <a:rPr lang="en-US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280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os</a:t>
            </a:r>
            <a:r>
              <a:rPr lang="en-US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280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Cirurgiões-Dentistas</a:t>
            </a:r>
            <a:r>
              <a:rPr lang="en-US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(CD)</a:t>
            </a:r>
          </a:p>
          <a:p>
            <a:pPr algn="ctr" defTabSz="1028598" eaLnBrk="0" hangingPunct="0"/>
            <a:r>
              <a:rPr lang="en-US" sz="280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participam</a:t>
            </a:r>
            <a:r>
              <a:rPr lang="en-US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do </a:t>
            </a:r>
            <a:r>
              <a:rPr lang="en-US" sz="28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pleito</a:t>
            </a:r>
            <a:endParaRPr lang="pt-BR" sz="28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defTabSz="1028598"/>
            <a:endParaRPr lang="en-US" sz="2800" dirty="0">
              <a:solidFill>
                <a:srgbClr val="FFFF00"/>
              </a:solidFill>
              <a:latin typeface="Arial" charset="0"/>
            </a:endParaRPr>
          </a:p>
          <a:p>
            <a:pPr defTabSz="1028598" eaLnBrk="0" hangingPunct="0"/>
            <a:endParaRPr lang="pt-BR" sz="2800" dirty="0">
              <a:solidFill>
                <a:srgbClr val="FFFF00"/>
              </a:solidFill>
              <a:latin typeface="Times New Roman" pitchFamily="18" charset="0"/>
            </a:endParaRPr>
          </a:p>
          <a:p>
            <a:pPr marL="273050" indent="-273050" defTabSz="1028598" eaLnBrk="0" hangingPunct="0"/>
            <a:endParaRPr lang="en-US" sz="28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273050" indent="-273050" defTabSz="1028598" eaLnBrk="0" hangingPunct="0"/>
            <a:r>
              <a:rPr lang="en-US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		</a:t>
            </a:r>
            <a:endParaRPr lang="pt-BR" sz="28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73800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lipse 1"/>
          <p:cNvSpPr/>
          <p:nvPr/>
        </p:nvSpPr>
        <p:spPr>
          <a:xfrm>
            <a:off x="-3600325" y="-1656134"/>
            <a:ext cx="8928992" cy="2952328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dirty="0"/>
          </a:p>
        </p:txBody>
      </p:sp>
      <p:sp>
        <p:nvSpPr>
          <p:cNvPr id="10242" name="Text Box 3"/>
          <p:cNvSpPr txBox="1">
            <a:spLocks noChangeArrowheads="1"/>
          </p:cNvSpPr>
          <p:nvPr/>
        </p:nvSpPr>
        <p:spPr bwMode="auto">
          <a:xfrm>
            <a:off x="13972" y="1291951"/>
            <a:ext cx="10787378" cy="719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02830" tIns="51415" rIns="102830" bIns="51415">
            <a:spAutoFit/>
          </a:bodyPr>
          <a:lstStyle/>
          <a:p>
            <a:pPr algn="ctr" defTabSz="1028598" eaLnBrk="0" hangingPunct="0">
              <a:spcBef>
                <a:spcPct val="50000"/>
              </a:spcBef>
            </a:pPr>
            <a:r>
              <a:rPr lang="en-US" sz="4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PLENÁRIO</a:t>
            </a:r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785" y="360090"/>
            <a:ext cx="2504626" cy="576064"/>
          </a:xfrm>
          <a:prstGeom prst="rect">
            <a:avLst/>
          </a:prstGeom>
        </p:spPr>
      </p:pic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936179" y="2160290"/>
            <a:ext cx="8496944" cy="5274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02830" tIns="51415" rIns="102830" bIns="51415">
            <a:spAutoFit/>
          </a:bodyPr>
          <a:lstStyle/>
          <a:p>
            <a:pPr marL="331755" indent="-331755" defTabSz="1028598" eaLnBrk="0" hangingPunct="0"/>
            <a:r>
              <a:rPr lang="en-US" sz="2800" b="1" dirty="0" err="1">
                <a:latin typeface="Tahoma" pitchFamily="34" charset="0"/>
                <a:ea typeface="Tahoma" pitchFamily="34" charset="0"/>
                <a:cs typeface="Tahoma" pitchFamily="34" charset="0"/>
              </a:rPr>
              <a:t>Órgão</a:t>
            </a:r>
            <a:r>
              <a:rPr lang="en-US" sz="2800" b="1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28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Deliberativo</a:t>
            </a:r>
            <a:endParaRPr lang="en-US" sz="28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331755" indent="-331755" defTabSz="1028598" eaLnBrk="0" hangingPunct="0"/>
            <a:r>
              <a:rPr lang="en-US" sz="280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Composição</a:t>
            </a:r>
            <a:r>
              <a:rPr lang="en-US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:</a:t>
            </a:r>
          </a:p>
          <a:p>
            <a:pPr marL="450850" indent="-450850" defTabSz="1028598" eaLnBrk="0" hangingPunct="0"/>
            <a:r>
              <a:rPr lang="en-US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	</a:t>
            </a:r>
            <a:r>
              <a:rPr lang="en-US" sz="280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Cinco</a:t>
            </a:r>
            <a:r>
              <a:rPr lang="en-US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280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membros</a:t>
            </a:r>
            <a:r>
              <a:rPr lang="en-US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280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efetivos</a:t>
            </a:r>
            <a:endParaRPr lang="en-US" sz="28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331755" indent="-331755" defTabSz="1028598" eaLnBrk="0" hangingPunct="0"/>
            <a:r>
              <a:rPr lang="en-US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	</a:t>
            </a:r>
            <a:r>
              <a:rPr lang="en-US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	</a:t>
            </a:r>
            <a:r>
              <a:rPr lang="en-US" sz="2800" i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Três</a:t>
            </a:r>
            <a:r>
              <a:rPr lang="en-US" sz="2800" i="1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2800" i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- Diretoria   </a:t>
            </a:r>
            <a:endParaRPr lang="en-US" sz="2800" i="1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331755" indent="-331755" defTabSz="1028598" eaLnBrk="0" hangingPunct="0"/>
            <a:r>
              <a:rPr lang="en-US" sz="2800" i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		</a:t>
            </a:r>
            <a:r>
              <a:rPr lang="en-US" sz="2800" i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Dois</a:t>
            </a:r>
            <a:r>
              <a:rPr lang="en-US" sz="2800" i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- </a:t>
            </a:r>
            <a:r>
              <a:rPr lang="en-US" sz="2800" i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Vogais</a:t>
            </a:r>
            <a:endParaRPr lang="en-US" sz="2800" i="1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331755" indent="-331755" defTabSz="1028598" eaLnBrk="0" hangingPunct="0"/>
            <a:endParaRPr lang="en-US" sz="28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331755" indent="-331755" defTabSz="1028598" eaLnBrk="0" hangingPunct="0"/>
            <a:r>
              <a:rPr lang="en-US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	</a:t>
            </a:r>
            <a:r>
              <a:rPr lang="en-US" sz="280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Corpo</a:t>
            </a:r>
            <a:r>
              <a:rPr lang="en-US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de </a:t>
            </a:r>
            <a:r>
              <a:rPr lang="en-US" sz="280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Assistentes</a:t>
            </a:r>
            <a:endParaRPr lang="en-US" sz="28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331755" indent="-331755" defTabSz="1028598" eaLnBrk="0" hangingPunct="0"/>
            <a:r>
              <a:rPr lang="en-US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	</a:t>
            </a:r>
            <a:r>
              <a:rPr lang="en-US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	</a:t>
            </a:r>
            <a:r>
              <a:rPr lang="en-US" sz="2800" i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Assessoria</a:t>
            </a:r>
            <a:r>
              <a:rPr lang="en-US" sz="2800" i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2800" i="1" dirty="0" err="1">
                <a:latin typeface="Tahoma" pitchFamily="34" charset="0"/>
                <a:ea typeface="Tahoma" pitchFamily="34" charset="0"/>
                <a:cs typeface="Tahoma" pitchFamily="34" charset="0"/>
              </a:rPr>
              <a:t>Técnica</a:t>
            </a:r>
            <a:endParaRPr lang="en-US" sz="2800" i="1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331755" indent="-331755" defTabSz="1028598" eaLnBrk="0" hangingPunct="0"/>
            <a:r>
              <a:rPr lang="en-US" sz="2800" i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		</a:t>
            </a:r>
            <a:r>
              <a:rPr lang="en-US" sz="2800" i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Assessoria</a:t>
            </a:r>
            <a:r>
              <a:rPr lang="en-US" sz="2800" i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2800" i="1" dirty="0" err="1">
                <a:latin typeface="Tahoma" pitchFamily="34" charset="0"/>
                <a:ea typeface="Tahoma" pitchFamily="34" charset="0"/>
                <a:cs typeface="Tahoma" pitchFamily="34" charset="0"/>
              </a:rPr>
              <a:t>Executiva</a:t>
            </a:r>
            <a:endParaRPr lang="pt-BR" sz="2800" i="1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defTabSz="1028598" eaLnBrk="0" hangingPunct="0"/>
            <a:endParaRPr lang="pt-BR" sz="28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273050" indent="-273050" defTabSz="1028598" eaLnBrk="0" hangingPunct="0"/>
            <a:endParaRPr lang="en-US" sz="28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273050" indent="-273050" defTabSz="1028598" eaLnBrk="0" hangingPunct="0"/>
            <a:r>
              <a:rPr lang="en-US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		</a:t>
            </a:r>
            <a:endParaRPr lang="pt-BR" sz="28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90530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lipse 1"/>
          <p:cNvSpPr/>
          <p:nvPr/>
        </p:nvSpPr>
        <p:spPr>
          <a:xfrm>
            <a:off x="-3600325" y="-1656134"/>
            <a:ext cx="8928992" cy="2952328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42" name="Text Box 3"/>
          <p:cNvSpPr txBox="1">
            <a:spLocks noChangeArrowheads="1"/>
          </p:cNvSpPr>
          <p:nvPr/>
        </p:nvSpPr>
        <p:spPr bwMode="auto">
          <a:xfrm>
            <a:off x="13972" y="1584226"/>
            <a:ext cx="10787378" cy="719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02830" tIns="51415" rIns="102830" bIns="51415">
            <a:spAutoFit/>
          </a:bodyPr>
          <a:lstStyle/>
          <a:p>
            <a:pPr algn="ctr" defTabSz="1028598" eaLnBrk="0" hangingPunct="0">
              <a:spcBef>
                <a:spcPct val="50000"/>
              </a:spcBef>
            </a:pPr>
            <a:r>
              <a:rPr lang="en-US" sz="4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OBJETIVO</a:t>
            </a:r>
            <a:endParaRPr lang="pt-BR" sz="40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785" y="360090"/>
            <a:ext cx="2504626" cy="576064"/>
          </a:xfrm>
          <a:prstGeom prst="rect">
            <a:avLst/>
          </a:prstGeom>
        </p:spPr>
      </p:pic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231678" y="2556818"/>
            <a:ext cx="10281565" cy="9656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02830" tIns="51415" rIns="102830" bIns="51415">
            <a:spAutoFit/>
          </a:bodyPr>
          <a:lstStyle/>
          <a:p>
            <a:pPr algn="ctr" defTabSz="1028598" eaLnBrk="0" hangingPunct="0"/>
            <a:r>
              <a:rPr lang="en-US" sz="280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Realizar</a:t>
            </a:r>
            <a:r>
              <a:rPr lang="en-US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280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uma</a:t>
            </a:r>
            <a:r>
              <a:rPr lang="en-US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28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abordagem</a:t>
            </a:r>
            <a:r>
              <a:rPr lang="en-US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280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Jurídico-administrativa</a:t>
            </a:r>
            <a:r>
              <a:rPr lang="en-US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280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sobre</a:t>
            </a:r>
            <a:r>
              <a:rPr lang="en-US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o </a:t>
            </a:r>
          </a:p>
          <a:p>
            <a:pPr algn="ctr" defTabSz="1028598" eaLnBrk="0" hangingPunct="0"/>
            <a:r>
              <a:rPr lang="en-US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CONSELHO REGIONAL DE ODONTOLOGIA DO AMAZONAS</a:t>
            </a:r>
            <a:endParaRPr lang="en-US" sz="28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1026" name="Picture 2" descr="http://cdn.mundodastribos.com/wp-admin/uploads/2010/08/curso-tecnico-gratuito-em-saude-bucal-ufu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0782" y="3839294"/>
            <a:ext cx="4482141" cy="33616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lipse 1"/>
          <p:cNvSpPr/>
          <p:nvPr/>
        </p:nvSpPr>
        <p:spPr>
          <a:xfrm>
            <a:off x="-3600325" y="-1656134"/>
            <a:ext cx="8928992" cy="2952328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dirty="0"/>
          </a:p>
        </p:txBody>
      </p:sp>
      <p:sp>
        <p:nvSpPr>
          <p:cNvPr id="10242" name="Text Box 3"/>
          <p:cNvSpPr txBox="1">
            <a:spLocks noChangeArrowheads="1"/>
          </p:cNvSpPr>
          <p:nvPr/>
        </p:nvSpPr>
        <p:spPr bwMode="auto">
          <a:xfrm>
            <a:off x="13972" y="1291951"/>
            <a:ext cx="10787378" cy="719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02830" tIns="51415" rIns="102830" bIns="51415">
            <a:spAutoFit/>
          </a:bodyPr>
          <a:lstStyle/>
          <a:p>
            <a:pPr algn="ctr" defTabSz="1028598" eaLnBrk="0" hangingPunct="0">
              <a:spcBef>
                <a:spcPct val="50000"/>
              </a:spcBef>
            </a:pPr>
            <a:r>
              <a:rPr lang="en-US" sz="4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COMPETÊNCIAS DO PLENÁRIO</a:t>
            </a:r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785" y="360090"/>
            <a:ext cx="2504626" cy="576064"/>
          </a:xfrm>
          <a:prstGeom prst="rect">
            <a:avLst/>
          </a:prstGeom>
        </p:spPr>
      </p:pic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1152203" y="2160290"/>
            <a:ext cx="8496944" cy="35509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02830" tIns="51415" rIns="102830" bIns="51415">
            <a:spAutoFit/>
          </a:bodyPr>
          <a:lstStyle/>
          <a:p>
            <a:pPr defTabSz="1028598" eaLnBrk="0" hangingPunct="0"/>
            <a:r>
              <a:rPr lang="pt-BR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Julgar e decidir, nos limites de sua competência legal, sobre matéria processual, orçamentária, disciplinar, normativa, eleitoral ou de ética profissional, especialmente </a:t>
            </a:r>
            <a:r>
              <a:rPr lang="pt-BR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nos casos de:</a:t>
            </a:r>
            <a:endParaRPr lang="pt-BR" sz="28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defTabSz="1028598" eaLnBrk="0" hangingPunct="0"/>
            <a:endParaRPr lang="en-US" sz="2800" dirty="0">
              <a:latin typeface="Times New Roman" pitchFamily="18" charset="0"/>
            </a:endParaRPr>
          </a:p>
          <a:p>
            <a:pPr defTabSz="1028598" eaLnBrk="0" hangingPunct="0"/>
            <a:endParaRPr lang="pt-BR" sz="28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273050" indent="-273050" defTabSz="1028598" eaLnBrk="0" hangingPunct="0"/>
            <a:endParaRPr lang="en-US" sz="28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273050" indent="-273050" defTabSz="1028598" eaLnBrk="0" hangingPunct="0"/>
            <a:r>
              <a:rPr lang="en-US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		</a:t>
            </a:r>
            <a:endParaRPr lang="pt-BR" sz="28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1167857" y="3960490"/>
            <a:ext cx="9417394" cy="22582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02830" tIns="51415" rIns="102830" bIns="51415">
            <a:spAutoFit/>
          </a:bodyPr>
          <a:lstStyle/>
          <a:p>
            <a:pPr marL="457200" indent="-457200" defTabSz="1028598" eaLnBrk="0" hangingPunct="0">
              <a:buFont typeface="Arial" pitchFamily="34" charset="0"/>
              <a:buChar char="•"/>
            </a:pPr>
            <a:r>
              <a:rPr lang="pt-BR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Infrações </a:t>
            </a:r>
            <a:r>
              <a:rPr lang="pt-BR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às disposições do Código de Ética </a:t>
            </a:r>
            <a:r>
              <a:rPr lang="pt-BR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Odontológica;</a:t>
            </a:r>
            <a:endParaRPr lang="pt-BR" sz="28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457200" indent="-457200" defTabSz="1028598" eaLnBrk="0" hangingPunct="0">
              <a:buFont typeface="Arial" pitchFamily="34" charset="0"/>
              <a:buChar char="•"/>
            </a:pPr>
            <a:r>
              <a:rPr lang="pt-BR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Deferimento </a:t>
            </a:r>
            <a:r>
              <a:rPr lang="pt-BR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de inscrições para fins de exercício </a:t>
            </a:r>
            <a:r>
              <a:rPr lang="pt-BR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profissional;</a:t>
            </a:r>
            <a:endParaRPr lang="en-US" sz="28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514298" indent="-514298" defTabSz="1028598" eaLnBrk="0" hangingPunct="0">
              <a:buFont typeface="Arial" pitchFamily="34" charset="0"/>
              <a:buChar char="•"/>
            </a:pPr>
            <a:r>
              <a:rPr lang="pt-BR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Cancelamento </a:t>
            </a:r>
            <a:r>
              <a:rPr lang="pt-BR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de </a:t>
            </a:r>
            <a:r>
              <a:rPr lang="pt-BR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inscrições;</a:t>
            </a:r>
            <a:endParaRPr lang="pt-BR" sz="28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767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lipse 1"/>
          <p:cNvSpPr/>
          <p:nvPr/>
        </p:nvSpPr>
        <p:spPr>
          <a:xfrm>
            <a:off x="-3600325" y="-1656134"/>
            <a:ext cx="8928992" cy="2952328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dirty="0"/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785" y="360090"/>
            <a:ext cx="2504626" cy="576064"/>
          </a:xfrm>
          <a:prstGeom prst="rect">
            <a:avLst/>
          </a:prstGeom>
        </p:spPr>
      </p:pic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936179" y="2350292"/>
            <a:ext cx="9417394" cy="22582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02830" tIns="51415" rIns="102830" bIns="51415">
            <a:spAutoFit/>
          </a:bodyPr>
          <a:lstStyle/>
          <a:p>
            <a:pPr marL="514298" indent="-514298" defTabSz="1028598" eaLnBrk="0" hangingPunct="0">
              <a:buFont typeface="Arial" pitchFamily="34" charset="0"/>
              <a:buChar char="•"/>
            </a:pPr>
            <a:r>
              <a:rPr lang="pt-BR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Cassação </a:t>
            </a:r>
            <a:r>
              <a:rPr lang="pt-BR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do exercício </a:t>
            </a:r>
            <a:r>
              <a:rPr lang="pt-BR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profissional;</a:t>
            </a:r>
          </a:p>
          <a:p>
            <a:pPr marL="514298" indent="-514298" defTabSz="1028598" eaLnBrk="0" hangingPunct="0">
              <a:buFont typeface="Arial" pitchFamily="34" charset="0"/>
              <a:buChar char="•"/>
            </a:pPr>
            <a:r>
              <a:rPr lang="pt-BR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Imposição </a:t>
            </a:r>
            <a:r>
              <a:rPr lang="pt-BR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de </a:t>
            </a:r>
            <a:r>
              <a:rPr lang="pt-BR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penalidades;</a:t>
            </a:r>
          </a:p>
          <a:p>
            <a:pPr marL="514298" indent="-514298" defTabSz="1028598" eaLnBrk="0" hangingPunct="0">
              <a:buFont typeface="Arial" pitchFamily="34" charset="0"/>
              <a:buChar char="•"/>
            </a:pPr>
            <a:r>
              <a:rPr lang="pt-BR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Recursos </a:t>
            </a:r>
            <a:r>
              <a:rPr lang="pt-BR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interpostos às decisões da </a:t>
            </a:r>
            <a:r>
              <a:rPr lang="pt-BR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Diretoria;</a:t>
            </a:r>
          </a:p>
          <a:p>
            <a:pPr marL="514298" indent="-514298" defTabSz="1028598" eaLnBrk="0" hangingPunct="0">
              <a:buFont typeface="Arial" pitchFamily="34" charset="0"/>
              <a:buChar char="•"/>
            </a:pPr>
            <a:r>
              <a:rPr lang="pt-BR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Concessão </a:t>
            </a:r>
            <a:r>
              <a:rPr lang="pt-BR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de licença aos seus </a:t>
            </a:r>
            <a:r>
              <a:rPr lang="pt-BR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membros;</a:t>
            </a:r>
          </a:p>
          <a:p>
            <a:pPr marL="514298" indent="-514298" defTabSz="1028598" eaLnBrk="0" hangingPunct="0">
              <a:buFont typeface="Arial" pitchFamily="34" charset="0"/>
              <a:buChar char="•"/>
            </a:pPr>
            <a:r>
              <a:rPr lang="pt-BR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Pedidos </a:t>
            </a:r>
            <a:r>
              <a:rPr lang="pt-BR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de dispensa ou renúncia de seus membros</a:t>
            </a:r>
            <a:r>
              <a:rPr lang="pt-BR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;</a:t>
            </a:r>
            <a:endParaRPr lang="pt-BR" sz="28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4075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lipse 1"/>
          <p:cNvSpPr/>
          <p:nvPr/>
        </p:nvSpPr>
        <p:spPr>
          <a:xfrm>
            <a:off x="-3600325" y="-1656134"/>
            <a:ext cx="8928992" cy="2952328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dirty="0"/>
          </a:p>
        </p:txBody>
      </p:sp>
      <p:sp>
        <p:nvSpPr>
          <p:cNvPr id="10242" name="Text Box 3"/>
          <p:cNvSpPr txBox="1">
            <a:spLocks noChangeArrowheads="1"/>
          </p:cNvSpPr>
          <p:nvPr/>
        </p:nvSpPr>
        <p:spPr bwMode="auto">
          <a:xfrm>
            <a:off x="13972" y="1291951"/>
            <a:ext cx="10787378" cy="719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02830" tIns="51415" rIns="102830" bIns="51415">
            <a:spAutoFit/>
          </a:bodyPr>
          <a:lstStyle/>
          <a:p>
            <a:pPr algn="ctr" defTabSz="1028598" eaLnBrk="0" hangingPunct="0">
              <a:spcBef>
                <a:spcPct val="50000"/>
              </a:spcBef>
            </a:pPr>
            <a:r>
              <a:rPr lang="en-US" sz="4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PLENÁRIO</a:t>
            </a:r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785" y="360090"/>
            <a:ext cx="2504626" cy="576064"/>
          </a:xfrm>
          <a:prstGeom prst="rect">
            <a:avLst/>
          </a:prstGeom>
        </p:spPr>
      </p:pic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1080195" y="2232298"/>
            <a:ext cx="8496944" cy="31200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02830" tIns="51415" rIns="102830" bIns="51415">
            <a:spAutoFit/>
          </a:bodyPr>
          <a:lstStyle/>
          <a:p>
            <a:pPr marL="331755" indent="-331755" defTabSz="1028598" eaLnBrk="0" hangingPunct="0"/>
            <a:r>
              <a:rPr lang="en-US" sz="28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Sessões</a:t>
            </a:r>
            <a:r>
              <a:rPr lang="en-US" sz="2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28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Ordinárias</a:t>
            </a:r>
            <a:r>
              <a:rPr lang="en-US" sz="2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</a:p>
          <a:p>
            <a:pPr marL="331755" indent="-331755" defTabSz="1028598" eaLnBrk="0" hangingPunct="0"/>
            <a:r>
              <a:rPr lang="en-US" sz="280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Quinzenais</a:t>
            </a:r>
            <a:endParaRPr lang="en-US" sz="28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450850" indent="-450850" defTabSz="1028598" eaLnBrk="0" hangingPunct="0"/>
            <a:endParaRPr lang="en-US" sz="28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331755" indent="-331755" defTabSz="1028598" eaLnBrk="0" hangingPunct="0"/>
            <a:r>
              <a:rPr lang="en-US" sz="2800" b="1" dirty="0" err="1">
                <a:latin typeface="Tahoma" pitchFamily="34" charset="0"/>
                <a:ea typeface="Tahoma" pitchFamily="34" charset="0"/>
                <a:cs typeface="Tahoma" pitchFamily="34" charset="0"/>
              </a:rPr>
              <a:t>Sessões</a:t>
            </a:r>
            <a:r>
              <a:rPr lang="en-US" sz="2800" b="1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28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Extraordinárias</a:t>
            </a:r>
            <a:endParaRPr lang="en-US" sz="28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331755" indent="-331755" defTabSz="1028598" eaLnBrk="0" hangingPunct="0"/>
            <a:r>
              <a:rPr lang="en-US" sz="280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Sempre</a:t>
            </a:r>
            <a:r>
              <a:rPr lang="en-US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280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que</a:t>
            </a:r>
            <a:r>
              <a:rPr lang="en-US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280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por</a:t>
            </a:r>
            <a:r>
              <a:rPr lang="en-US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280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necessidade</a:t>
            </a:r>
            <a:r>
              <a:rPr lang="en-US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280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houver</a:t>
            </a:r>
            <a:r>
              <a:rPr lang="en-US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280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convocação</a:t>
            </a:r>
            <a:endParaRPr lang="en-US" sz="28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273050" indent="-273050" defTabSz="1028598" eaLnBrk="0" hangingPunct="0"/>
            <a:endParaRPr lang="en-US" sz="28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273050" indent="-273050" defTabSz="1028598" eaLnBrk="0" hangingPunct="0"/>
            <a:r>
              <a:rPr lang="en-US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		</a:t>
            </a:r>
            <a:endParaRPr lang="pt-BR" sz="28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42200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lipse 1"/>
          <p:cNvSpPr/>
          <p:nvPr/>
        </p:nvSpPr>
        <p:spPr>
          <a:xfrm>
            <a:off x="-3600325" y="-1656134"/>
            <a:ext cx="8928992" cy="2952328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dirty="0"/>
          </a:p>
        </p:txBody>
      </p:sp>
      <p:sp>
        <p:nvSpPr>
          <p:cNvPr id="10242" name="Text Box 3"/>
          <p:cNvSpPr txBox="1">
            <a:spLocks noChangeArrowheads="1"/>
          </p:cNvSpPr>
          <p:nvPr/>
        </p:nvSpPr>
        <p:spPr bwMode="auto">
          <a:xfrm>
            <a:off x="13972" y="1291951"/>
            <a:ext cx="10787378" cy="719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02830" tIns="51415" rIns="102830" bIns="51415">
            <a:spAutoFit/>
          </a:bodyPr>
          <a:lstStyle/>
          <a:p>
            <a:pPr algn="ctr" defTabSz="1028598" eaLnBrk="0" hangingPunct="0">
              <a:spcBef>
                <a:spcPct val="50000"/>
              </a:spcBef>
            </a:pPr>
            <a:r>
              <a:rPr lang="en-US" sz="4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TIPOS DE INSCRIÇÕES</a:t>
            </a:r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785" y="360090"/>
            <a:ext cx="2504626" cy="576064"/>
          </a:xfrm>
          <a:prstGeom prst="rect">
            <a:avLst/>
          </a:prstGeom>
        </p:spPr>
      </p:pic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2520355" y="2710332"/>
            <a:ext cx="3296714" cy="22582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02830" tIns="51415" rIns="102830" bIns="51415">
            <a:spAutoFit/>
          </a:bodyPr>
          <a:lstStyle/>
          <a:p>
            <a:pPr marL="514298" indent="-514298" defTabSz="1028598" eaLnBrk="0" hangingPunct="0">
              <a:buFont typeface="Arial" pitchFamily="34" charset="0"/>
              <a:buChar char="•"/>
            </a:pPr>
            <a:r>
              <a:rPr lang="pt-BR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PROVISÓRIA</a:t>
            </a:r>
          </a:p>
          <a:p>
            <a:pPr marL="514298" indent="-514298" defTabSz="1028598" eaLnBrk="0" hangingPunct="0">
              <a:buFont typeface="Arial" pitchFamily="34" charset="0"/>
              <a:buChar char="•"/>
            </a:pPr>
            <a:r>
              <a:rPr lang="pt-BR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PRINCIPAL</a:t>
            </a:r>
          </a:p>
          <a:p>
            <a:pPr marL="514298" indent="-514298" defTabSz="1028598" eaLnBrk="0" hangingPunct="0">
              <a:buFont typeface="Arial" pitchFamily="34" charset="0"/>
              <a:buChar char="•"/>
            </a:pPr>
            <a:r>
              <a:rPr lang="pt-BR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SECUNDÁRIA</a:t>
            </a:r>
          </a:p>
          <a:p>
            <a:pPr marL="514298" indent="-514298" defTabSz="1028598" eaLnBrk="0" hangingPunct="0">
              <a:buFont typeface="Arial" pitchFamily="34" charset="0"/>
              <a:buChar char="•"/>
            </a:pPr>
            <a:r>
              <a:rPr lang="pt-BR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REMIDA</a:t>
            </a:r>
          </a:p>
          <a:p>
            <a:pPr marL="514298" indent="-514298" defTabSz="1028598" eaLnBrk="0" hangingPunct="0">
              <a:buFont typeface="Arial" pitchFamily="34" charset="0"/>
              <a:buChar char="•"/>
            </a:pPr>
            <a:r>
              <a:rPr lang="pt-BR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TEMPORÁRIA</a:t>
            </a:r>
            <a:endParaRPr lang="pt-BR" sz="28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33937">
            <a:off x="6066077" y="2363133"/>
            <a:ext cx="2269680" cy="31403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946483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lipse 1"/>
          <p:cNvSpPr/>
          <p:nvPr/>
        </p:nvSpPr>
        <p:spPr>
          <a:xfrm>
            <a:off x="-3600325" y="-1656134"/>
            <a:ext cx="8928992" cy="2952328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dirty="0"/>
          </a:p>
        </p:txBody>
      </p:sp>
      <p:sp>
        <p:nvSpPr>
          <p:cNvPr id="10242" name="Text Box 3"/>
          <p:cNvSpPr txBox="1">
            <a:spLocks noChangeArrowheads="1"/>
          </p:cNvSpPr>
          <p:nvPr/>
        </p:nvSpPr>
        <p:spPr bwMode="auto">
          <a:xfrm>
            <a:off x="13972" y="1291951"/>
            <a:ext cx="10787378" cy="719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02830" tIns="51415" rIns="102830" bIns="51415">
            <a:spAutoFit/>
          </a:bodyPr>
          <a:lstStyle/>
          <a:p>
            <a:pPr algn="ctr" defTabSz="1028598" eaLnBrk="0" hangingPunct="0">
              <a:spcBef>
                <a:spcPct val="50000"/>
              </a:spcBef>
            </a:pPr>
            <a:r>
              <a:rPr lang="en-US" sz="4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ANUIDADE</a:t>
            </a:r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785" y="360090"/>
            <a:ext cx="2504626" cy="576064"/>
          </a:xfrm>
          <a:prstGeom prst="rect">
            <a:avLst/>
          </a:prstGeom>
        </p:spPr>
      </p:pic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519785" y="2494308"/>
            <a:ext cx="9417394" cy="22582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02830" tIns="51415" rIns="102830" bIns="51415">
            <a:spAutoFit/>
          </a:bodyPr>
          <a:lstStyle/>
          <a:p>
            <a:pPr defTabSz="1028598" eaLnBrk="0" hangingPunct="0"/>
            <a:r>
              <a:rPr lang="en-US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Lei 5.194/66  Art. 63</a:t>
            </a:r>
          </a:p>
          <a:p>
            <a:pPr defTabSz="1028598" eaLnBrk="0" hangingPunct="0"/>
            <a:r>
              <a:rPr lang="en-US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“</a:t>
            </a:r>
            <a:r>
              <a:rPr lang="en-US" sz="28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Os</a:t>
            </a:r>
            <a:r>
              <a:rPr lang="en-US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28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Profissionais</a:t>
            </a:r>
            <a:r>
              <a:rPr lang="en-US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 e as </a:t>
            </a:r>
            <a:r>
              <a:rPr lang="en-US" sz="28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Pessoas</a:t>
            </a:r>
            <a:r>
              <a:rPr lang="en-US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28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Jurídicas</a:t>
            </a:r>
            <a:r>
              <a:rPr lang="en-US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28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registradas</a:t>
            </a:r>
            <a:r>
              <a:rPr lang="en-US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28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em</a:t>
            </a:r>
            <a:r>
              <a:rPr lang="en-US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28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conformidade</a:t>
            </a:r>
            <a:r>
              <a:rPr lang="en-US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 com o </a:t>
            </a:r>
            <a:r>
              <a:rPr lang="en-US" sz="28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que</a:t>
            </a:r>
            <a:r>
              <a:rPr lang="en-US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28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preceitua</a:t>
            </a:r>
            <a:r>
              <a:rPr lang="en-US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 a </a:t>
            </a:r>
            <a:r>
              <a:rPr lang="en-US" sz="28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presente</a:t>
            </a:r>
            <a:r>
              <a:rPr lang="en-US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 Lei </a:t>
            </a:r>
            <a:r>
              <a:rPr lang="en-US" sz="28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são</a:t>
            </a:r>
            <a:r>
              <a:rPr lang="en-US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28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obrigados</a:t>
            </a:r>
            <a:r>
              <a:rPr lang="en-US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28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ao</a:t>
            </a:r>
            <a:r>
              <a:rPr lang="en-US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28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pagamento</a:t>
            </a:r>
            <a:r>
              <a:rPr lang="en-US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 de </a:t>
            </a:r>
            <a:r>
              <a:rPr lang="en-US" sz="28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uma</a:t>
            </a:r>
            <a:r>
              <a:rPr lang="en-US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28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anuidade</a:t>
            </a:r>
            <a:r>
              <a:rPr lang="en-US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28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ao</a:t>
            </a:r>
            <a:r>
              <a:rPr lang="en-US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28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Conselho</a:t>
            </a:r>
            <a:r>
              <a:rPr lang="en-US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 Regional a </a:t>
            </a:r>
            <a:r>
              <a:rPr lang="en-US" sz="28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cuja</a:t>
            </a:r>
            <a:r>
              <a:rPr lang="en-US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28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jurisdição</a:t>
            </a:r>
            <a:r>
              <a:rPr lang="en-US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28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pertencer</a:t>
            </a:r>
            <a:r>
              <a:rPr lang="en-US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”</a:t>
            </a:r>
            <a:endParaRPr lang="en-US" sz="28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80823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lipse 1"/>
          <p:cNvSpPr/>
          <p:nvPr/>
        </p:nvSpPr>
        <p:spPr>
          <a:xfrm>
            <a:off x="-3600325" y="-1656134"/>
            <a:ext cx="8928992" cy="2952328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dirty="0"/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785" y="360090"/>
            <a:ext cx="2504626" cy="576064"/>
          </a:xfrm>
          <a:prstGeom prst="rect">
            <a:avLst/>
          </a:prstGeom>
        </p:spPr>
      </p:pic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519785" y="2376314"/>
            <a:ext cx="9417394" cy="39818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02830" tIns="51415" rIns="102830" bIns="51415">
            <a:spAutoFit/>
          </a:bodyPr>
          <a:lstStyle/>
          <a:p>
            <a:pPr defTabSz="1028598" eaLnBrk="0" hangingPunct="0"/>
            <a:r>
              <a:rPr lang="en-US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O </a:t>
            </a:r>
            <a:r>
              <a:rPr lang="en-US" sz="28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Cirurgião-dentista</a:t>
            </a:r>
            <a:r>
              <a:rPr lang="en-US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28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militar</a:t>
            </a:r>
            <a:r>
              <a:rPr lang="en-US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28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que</a:t>
            </a:r>
            <a:r>
              <a:rPr lang="en-US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28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não</a:t>
            </a:r>
            <a:r>
              <a:rPr lang="en-US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28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exerça</a:t>
            </a:r>
            <a:r>
              <a:rPr lang="en-US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28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atividade</a:t>
            </a:r>
            <a:r>
              <a:rPr lang="en-US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28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fora</a:t>
            </a:r>
            <a:r>
              <a:rPr lang="en-US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28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âmbito</a:t>
            </a:r>
            <a:r>
              <a:rPr lang="en-US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 das </a:t>
            </a:r>
            <a:r>
              <a:rPr lang="en-US" sz="28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Forças</a:t>
            </a:r>
            <a:r>
              <a:rPr lang="en-US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 Armadas </a:t>
            </a:r>
            <a:r>
              <a:rPr lang="en-US" sz="28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estará</a:t>
            </a:r>
            <a:r>
              <a:rPr lang="en-US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28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isento</a:t>
            </a:r>
            <a:r>
              <a:rPr lang="en-US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 do </a:t>
            </a:r>
            <a:r>
              <a:rPr lang="en-US" sz="28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pagamento</a:t>
            </a:r>
            <a:r>
              <a:rPr lang="en-US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 da </a:t>
            </a:r>
            <a:r>
              <a:rPr lang="en-US" sz="28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anuidade</a:t>
            </a:r>
            <a:r>
              <a:rPr lang="en-US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28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devendo</a:t>
            </a:r>
            <a:r>
              <a:rPr lang="en-US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28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anualmente</a:t>
            </a:r>
            <a:r>
              <a:rPr lang="en-US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28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comprovar</a:t>
            </a:r>
            <a:r>
              <a:rPr lang="en-US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28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até</a:t>
            </a:r>
            <a:r>
              <a:rPr lang="en-US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 a data </a:t>
            </a:r>
            <a:r>
              <a:rPr lang="en-US" sz="28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limite</a:t>
            </a:r>
            <a:r>
              <a:rPr lang="en-US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 do </a:t>
            </a:r>
            <a:r>
              <a:rPr lang="en-US" sz="28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vencimento</a:t>
            </a:r>
            <a:r>
              <a:rPr lang="en-US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 da </a:t>
            </a:r>
            <a:r>
              <a:rPr lang="en-US" sz="28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anuidade</a:t>
            </a:r>
            <a:r>
              <a:rPr lang="en-US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</a:p>
          <a:p>
            <a:pPr defTabSz="1028598" eaLnBrk="0" hangingPunct="0"/>
            <a:endParaRPr lang="en-US" sz="28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defTabSz="1028598" eaLnBrk="0" hangingPunct="0"/>
            <a:r>
              <a:rPr lang="en-US" sz="2800" i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- </a:t>
            </a:r>
            <a:r>
              <a:rPr lang="en-US" sz="2800" i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Prazo</a:t>
            </a:r>
            <a:r>
              <a:rPr lang="en-US" sz="2800" i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2800" i="1" dirty="0" err="1">
                <a:latin typeface="Tahoma" pitchFamily="34" charset="0"/>
                <a:ea typeface="Tahoma" pitchFamily="34" charset="0"/>
                <a:cs typeface="Tahoma" pitchFamily="34" charset="0"/>
              </a:rPr>
              <a:t>para</a:t>
            </a:r>
            <a:r>
              <a:rPr lang="en-US" sz="2800" i="1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2800" i="1" dirty="0" err="1">
                <a:latin typeface="Tahoma" pitchFamily="34" charset="0"/>
                <a:ea typeface="Tahoma" pitchFamily="34" charset="0"/>
                <a:cs typeface="Tahoma" pitchFamily="34" charset="0"/>
              </a:rPr>
              <a:t>pagamento</a:t>
            </a:r>
            <a:r>
              <a:rPr lang="en-US" sz="2800" i="1" dirty="0">
                <a:latin typeface="Tahoma" pitchFamily="34" charset="0"/>
                <a:ea typeface="Tahoma" pitchFamily="34" charset="0"/>
                <a:cs typeface="Tahoma" pitchFamily="34" charset="0"/>
              </a:rPr>
              <a:t>:  </a:t>
            </a:r>
            <a:r>
              <a:rPr lang="en-US" sz="2800" i="1" dirty="0" err="1">
                <a:latin typeface="Tahoma" pitchFamily="34" charset="0"/>
                <a:ea typeface="Tahoma" pitchFamily="34" charset="0"/>
                <a:cs typeface="Tahoma" pitchFamily="34" charset="0"/>
              </a:rPr>
              <a:t>Até</a:t>
            </a:r>
            <a:r>
              <a:rPr lang="en-US" sz="2800" i="1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2800" i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o </a:t>
            </a:r>
            <a:r>
              <a:rPr lang="en-US" sz="2800" i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último</a:t>
            </a:r>
            <a:r>
              <a:rPr lang="en-US" sz="2800" i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2800" i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dia</a:t>
            </a:r>
            <a:r>
              <a:rPr lang="en-US" sz="2800" i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2800" i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útil</a:t>
            </a:r>
            <a:r>
              <a:rPr lang="en-US" sz="2800" i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de </a:t>
            </a:r>
            <a:r>
              <a:rPr lang="en-US" sz="2800" i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Março</a:t>
            </a:r>
            <a:r>
              <a:rPr lang="en-US" sz="2800" i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2800" i="1" dirty="0">
                <a:latin typeface="Tahoma" pitchFamily="34" charset="0"/>
                <a:ea typeface="Tahoma" pitchFamily="34" charset="0"/>
                <a:cs typeface="Tahoma" pitchFamily="34" charset="0"/>
              </a:rPr>
              <a:t>do </a:t>
            </a:r>
            <a:r>
              <a:rPr lang="en-US" sz="2800" i="1" dirty="0" err="1">
                <a:latin typeface="Tahoma" pitchFamily="34" charset="0"/>
                <a:ea typeface="Tahoma" pitchFamily="34" charset="0"/>
                <a:cs typeface="Tahoma" pitchFamily="34" charset="0"/>
              </a:rPr>
              <a:t>exercício</a:t>
            </a:r>
            <a:r>
              <a:rPr lang="en-US" sz="2800" i="1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2800" i="1" dirty="0" err="1">
                <a:latin typeface="Tahoma" pitchFamily="34" charset="0"/>
                <a:ea typeface="Tahoma" pitchFamily="34" charset="0"/>
                <a:cs typeface="Tahoma" pitchFamily="34" charset="0"/>
              </a:rPr>
              <a:t>corrente</a:t>
            </a:r>
            <a:r>
              <a:rPr lang="en-US" sz="2800" i="1" dirty="0"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</a:p>
          <a:p>
            <a:pPr defTabSz="1028598" eaLnBrk="0" hangingPunct="0"/>
            <a:endParaRPr lang="en-US" sz="2800" i="1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defTabSz="1028598" eaLnBrk="0" hangingPunct="0"/>
            <a:endParaRPr lang="en-US" sz="2800" i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7898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lipse 1"/>
          <p:cNvSpPr/>
          <p:nvPr/>
        </p:nvSpPr>
        <p:spPr>
          <a:xfrm>
            <a:off x="-3600325" y="-1656134"/>
            <a:ext cx="8928992" cy="2952328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dirty="0"/>
          </a:p>
        </p:txBody>
      </p:sp>
      <p:sp>
        <p:nvSpPr>
          <p:cNvPr id="10242" name="Text Box 3"/>
          <p:cNvSpPr txBox="1">
            <a:spLocks noChangeArrowheads="1"/>
          </p:cNvSpPr>
          <p:nvPr/>
        </p:nvSpPr>
        <p:spPr bwMode="auto">
          <a:xfrm>
            <a:off x="13972" y="1291951"/>
            <a:ext cx="10787378" cy="719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02830" tIns="51415" rIns="102830" bIns="51415">
            <a:spAutoFit/>
          </a:bodyPr>
          <a:lstStyle/>
          <a:p>
            <a:pPr algn="ctr" defTabSz="1028598" eaLnBrk="0" hangingPunct="0">
              <a:spcBef>
                <a:spcPct val="50000"/>
              </a:spcBef>
            </a:pPr>
            <a:r>
              <a:rPr lang="en-US" sz="4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VALORES DA ANUIDADE</a:t>
            </a:r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785" y="360090"/>
            <a:ext cx="2504626" cy="576064"/>
          </a:xfrm>
          <a:prstGeom prst="rect">
            <a:avLst/>
          </a:prstGeom>
        </p:spPr>
      </p:pic>
      <p:graphicFrame>
        <p:nvGraphicFramePr>
          <p:cNvPr id="3" name="Tabe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3911677"/>
              </p:ext>
            </p:extLst>
          </p:nvPr>
        </p:nvGraphicFramePr>
        <p:xfrm>
          <a:off x="3528367" y="2304306"/>
          <a:ext cx="3816524" cy="2219960"/>
        </p:xfrm>
        <a:graphic>
          <a:graphicData uri="http://schemas.openxmlformats.org/drawingml/2006/table">
            <a:tbl>
              <a:tblPr firstRow="1" bandRow="1">
                <a:tableStyleId>{AF606853-7671-496A-8E4F-DF71F8EC918B}</a:tableStyleId>
              </a:tblPr>
              <a:tblGrid>
                <a:gridCol w="1584276"/>
                <a:gridCol w="2232248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CATEGORIA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VALOR ANUAL</a:t>
                      </a:r>
                      <a:r>
                        <a:rPr lang="en-US" baseline="0" dirty="0" smtClean="0"/>
                        <a:t> R$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CD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343,48</a:t>
                      </a:r>
                      <a:endParaRPr lang="en-US" dirty="0"/>
                    </a:p>
                  </a:txBody>
                  <a:tcPr/>
                </a:tc>
              </a:tr>
              <a:tr h="266432">
                <a:tc>
                  <a:txBody>
                    <a:bodyPr/>
                    <a:lstStyle/>
                    <a:p>
                      <a:r>
                        <a:rPr lang="en-US" dirty="0" smtClean="0"/>
                        <a:t>TPD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228,99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TSB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68,70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ASB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34,35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APD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34,35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519785" y="4726556"/>
            <a:ext cx="9417394" cy="1396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02830" tIns="51415" rIns="102830" bIns="51415">
            <a:spAutoFit/>
          </a:bodyPr>
          <a:lstStyle/>
          <a:p>
            <a:pPr defTabSz="1028598" eaLnBrk="0" hangingPunct="0"/>
            <a:r>
              <a:rPr lang="pt-BR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Até o último dia útil de janeiro: 5% de desconto</a:t>
            </a:r>
          </a:p>
          <a:p>
            <a:pPr defTabSz="1028598" eaLnBrk="0" hangingPunct="0"/>
            <a:r>
              <a:rPr lang="pt-BR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Até o último dia de fevereiro: 2,5% de desconto</a:t>
            </a:r>
          </a:p>
          <a:p>
            <a:pPr defTabSz="1028598" eaLnBrk="0" hangingPunct="0"/>
            <a:r>
              <a:rPr lang="pt-BR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A partir do primeiro dia útil de março: sem desconto</a:t>
            </a:r>
          </a:p>
        </p:txBody>
      </p:sp>
    </p:spTree>
    <p:extLst>
      <p:ext uri="{BB962C8B-B14F-4D97-AF65-F5344CB8AC3E}">
        <p14:creationId xmlns:p14="http://schemas.microsoft.com/office/powerpoint/2010/main" val="2234860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lipse 1"/>
          <p:cNvSpPr/>
          <p:nvPr/>
        </p:nvSpPr>
        <p:spPr>
          <a:xfrm>
            <a:off x="-3600325" y="-1656134"/>
            <a:ext cx="8928992" cy="2952328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dirty="0"/>
          </a:p>
        </p:txBody>
      </p:sp>
      <p:sp>
        <p:nvSpPr>
          <p:cNvPr id="10242" name="Text Box 3"/>
          <p:cNvSpPr txBox="1">
            <a:spLocks noChangeArrowheads="1"/>
          </p:cNvSpPr>
          <p:nvPr/>
        </p:nvSpPr>
        <p:spPr bwMode="auto">
          <a:xfrm>
            <a:off x="239612" y="1728242"/>
            <a:ext cx="10787378" cy="16427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02830" tIns="51415" rIns="102830" bIns="51415">
            <a:spAutoFit/>
          </a:bodyPr>
          <a:lstStyle/>
          <a:p>
            <a:pPr defTabSz="1028598" eaLnBrk="0" hangingPunct="0">
              <a:spcBef>
                <a:spcPct val="50000"/>
              </a:spcBef>
            </a:pPr>
            <a:r>
              <a:rPr lang="en-US" sz="4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QUADRO DE</a:t>
            </a:r>
          </a:p>
          <a:p>
            <a:pPr defTabSz="1028598" eaLnBrk="0" hangingPunct="0">
              <a:spcBef>
                <a:spcPct val="50000"/>
              </a:spcBef>
            </a:pPr>
            <a:r>
              <a:rPr lang="en-US" sz="4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INSCRITOS</a:t>
            </a:r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785" y="360090"/>
            <a:ext cx="2504626" cy="576064"/>
          </a:xfrm>
          <a:prstGeom prst="rect">
            <a:avLst/>
          </a:prstGeom>
        </p:spPr>
      </p:pic>
      <p:graphicFrame>
        <p:nvGraphicFramePr>
          <p:cNvPr id="3" name="Tabe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277949"/>
              </p:ext>
            </p:extLst>
          </p:nvPr>
        </p:nvGraphicFramePr>
        <p:xfrm>
          <a:off x="4536579" y="1368202"/>
          <a:ext cx="5904656" cy="5186680"/>
        </p:xfrm>
        <a:graphic>
          <a:graphicData uri="http://schemas.openxmlformats.org/drawingml/2006/table">
            <a:tbl>
              <a:tblPr firstRow="1" bandRow="1">
                <a:tableStyleId>{37CE84F3-28C3-443E-9E96-99CF82512B78}</a:tableStyleId>
              </a:tblPr>
              <a:tblGrid>
                <a:gridCol w="3991880"/>
                <a:gridCol w="1912776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CATEGORIA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QUANTIDADE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CD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2838</a:t>
                      </a:r>
                      <a:endParaRPr lang="en-US" dirty="0"/>
                    </a:p>
                  </a:txBody>
                  <a:tcPr/>
                </a:tc>
              </a:tr>
              <a:tr h="266432">
                <a:tc>
                  <a:txBody>
                    <a:bodyPr/>
                    <a:lstStyle/>
                    <a:p>
                      <a:r>
                        <a:rPr lang="en-US" dirty="0" smtClean="0"/>
                        <a:t>ASB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1679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TSB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637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TPD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187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EPAO*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110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EPAO-L***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31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EPAO-S**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28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EPAO</a:t>
                      </a:r>
                      <a:r>
                        <a:rPr lang="en-US" baseline="0" dirty="0" smtClean="0"/>
                        <a:t> (</a:t>
                      </a:r>
                      <a:r>
                        <a:rPr lang="en-US" dirty="0" err="1" smtClean="0"/>
                        <a:t>sem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classificação</a:t>
                      </a:r>
                      <a:r>
                        <a:rPr lang="en-US" dirty="0" smtClean="0"/>
                        <a:t> - </a:t>
                      </a:r>
                      <a:r>
                        <a:rPr lang="en-US" dirty="0" err="1" smtClean="0"/>
                        <a:t>i</a:t>
                      </a:r>
                      <a:r>
                        <a:rPr lang="en-US" baseline="0" dirty="0" err="1" smtClean="0"/>
                        <a:t>sentas</a:t>
                      </a:r>
                      <a:r>
                        <a:rPr lang="en-US" baseline="0" dirty="0" smtClean="0"/>
                        <a:t>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28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APD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18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EPAO A****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7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LB (</a:t>
                      </a:r>
                      <a:r>
                        <a:rPr lang="en-US" dirty="0" err="1" smtClean="0"/>
                        <a:t>prótese</a:t>
                      </a:r>
                      <a:r>
                        <a:rPr lang="en-US" dirty="0" smtClean="0"/>
                        <a:t>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b="0" dirty="0" smtClean="0">
                          <a:solidFill>
                            <a:schemeClr val="tx1"/>
                          </a:solidFill>
                        </a:rPr>
                        <a:t>EPO</a:t>
                      </a:r>
                      <a:r>
                        <a:rPr lang="en-US" b="0" baseline="0" dirty="0" smtClean="0">
                          <a:solidFill>
                            <a:schemeClr val="tx1"/>
                          </a:solidFill>
                        </a:rPr>
                        <a:t> (prod. </a:t>
                      </a:r>
                      <a:r>
                        <a:rPr lang="en-US" b="0" baseline="0" dirty="0" err="1" smtClean="0">
                          <a:solidFill>
                            <a:schemeClr val="tx1"/>
                          </a:solidFill>
                        </a:rPr>
                        <a:t>odontológico</a:t>
                      </a:r>
                      <a:r>
                        <a:rPr lang="en-US" b="0" baseline="0" dirty="0" smtClean="0">
                          <a:solidFill>
                            <a:schemeClr val="tx1"/>
                          </a:solidFill>
                        </a:rPr>
                        <a:t>)</a:t>
                      </a:r>
                      <a:endParaRPr lang="en-US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b="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en-US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en-US" b="1" dirty="0" smtClean="0">
                          <a:solidFill>
                            <a:schemeClr val="bg2">
                              <a:lumMod val="20000"/>
                              <a:lumOff val="80000"/>
                            </a:schemeClr>
                          </a:solidFill>
                        </a:rPr>
                        <a:t>TOTAL</a:t>
                      </a:r>
                      <a:endParaRPr lang="en-US" b="1" dirty="0">
                        <a:solidFill>
                          <a:schemeClr val="bg2">
                            <a:lumMod val="20000"/>
                            <a:lumOff val="8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b="1" smtClean="0">
                          <a:solidFill>
                            <a:schemeClr val="bg2">
                              <a:lumMod val="20000"/>
                              <a:lumOff val="80000"/>
                            </a:schemeClr>
                          </a:solidFill>
                        </a:rPr>
                        <a:t>5.567</a:t>
                      </a:r>
                      <a:endParaRPr lang="en-US" b="1" dirty="0">
                        <a:solidFill>
                          <a:schemeClr val="bg2">
                            <a:lumMod val="20000"/>
                            <a:lumOff val="80000"/>
                          </a:schemeClr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216099" y="4790118"/>
            <a:ext cx="4439859" cy="1765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02830" tIns="51415" rIns="102830" bIns="51415">
            <a:spAutoFit/>
          </a:bodyPr>
          <a:lstStyle/>
          <a:p>
            <a:pPr defTabSz="1028598" eaLnBrk="0" hangingPunct="0"/>
            <a:r>
              <a:rPr lang="en-US" sz="180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Administrada</a:t>
            </a:r>
            <a:r>
              <a:rPr lang="en-US" sz="1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180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por</a:t>
            </a:r>
            <a:r>
              <a:rPr lang="en-US" sz="1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:</a:t>
            </a:r>
          </a:p>
          <a:p>
            <a:pPr defTabSz="1028598" eaLnBrk="0" hangingPunct="0"/>
            <a:r>
              <a:rPr lang="en-US" sz="1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*</a:t>
            </a:r>
            <a:r>
              <a:rPr lang="en-US" sz="180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Cirurgião-Dentista</a:t>
            </a:r>
            <a:endParaRPr lang="en-US" sz="18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defTabSz="1028598" eaLnBrk="0" hangingPunct="0"/>
            <a:r>
              <a:rPr lang="en-US" sz="1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**</a:t>
            </a:r>
            <a:r>
              <a:rPr lang="en-US" sz="180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Cirurgião-Dentista</a:t>
            </a:r>
            <a:r>
              <a:rPr lang="en-US" sz="1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180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associado</a:t>
            </a:r>
            <a:r>
              <a:rPr lang="en-US" sz="1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a </a:t>
            </a:r>
            <a:r>
              <a:rPr lang="en-US" sz="180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Leigo</a:t>
            </a:r>
            <a:endParaRPr lang="en-US" sz="18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defTabSz="1028598" eaLnBrk="0" hangingPunct="0"/>
            <a:r>
              <a:rPr lang="en-US" sz="1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***</a:t>
            </a:r>
            <a:r>
              <a:rPr lang="en-US" sz="180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Leigo</a:t>
            </a:r>
            <a:endParaRPr lang="en-US" sz="18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defTabSz="1028598" eaLnBrk="0" hangingPunct="0"/>
            <a:r>
              <a:rPr lang="en-US" sz="1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****</a:t>
            </a:r>
            <a:r>
              <a:rPr lang="en-US" sz="180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Cônjuge</a:t>
            </a:r>
            <a:r>
              <a:rPr lang="en-US" sz="1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180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leigo</a:t>
            </a:r>
            <a:r>
              <a:rPr lang="en-US" sz="1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, </a:t>
            </a:r>
            <a:r>
              <a:rPr lang="en-US" sz="180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ascendente</a:t>
            </a:r>
            <a:r>
              <a:rPr lang="en-US" sz="1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/</a:t>
            </a:r>
          </a:p>
          <a:p>
            <a:pPr defTabSz="1028598" eaLnBrk="0" hangingPunct="0"/>
            <a:r>
              <a:rPr lang="en-US" sz="180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descendente</a:t>
            </a:r>
            <a:r>
              <a:rPr lang="en-US" sz="1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180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também</a:t>
            </a:r>
            <a:r>
              <a:rPr lang="en-US" sz="1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180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leigo</a:t>
            </a:r>
            <a:r>
              <a:rPr lang="en-US" sz="1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endParaRPr lang="en-US" sz="18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7392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lipse 1"/>
          <p:cNvSpPr/>
          <p:nvPr/>
        </p:nvSpPr>
        <p:spPr>
          <a:xfrm>
            <a:off x="-3600325" y="-1656134"/>
            <a:ext cx="8928992" cy="2952328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dirty="0"/>
          </a:p>
        </p:txBody>
      </p:sp>
      <p:sp>
        <p:nvSpPr>
          <p:cNvPr id="10242" name="Text Box 3"/>
          <p:cNvSpPr txBox="1">
            <a:spLocks noChangeArrowheads="1"/>
          </p:cNvSpPr>
          <p:nvPr/>
        </p:nvSpPr>
        <p:spPr bwMode="auto">
          <a:xfrm>
            <a:off x="13972" y="1152178"/>
            <a:ext cx="10787378" cy="719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02830" tIns="51415" rIns="102830" bIns="51415">
            <a:spAutoFit/>
          </a:bodyPr>
          <a:lstStyle/>
          <a:p>
            <a:pPr algn="ctr" defTabSz="1028598" eaLnBrk="0" hangingPunct="0">
              <a:spcBef>
                <a:spcPct val="50000"/>
              </a:spcBef>
            </a:pPr>
            <a:r>
              <a:rPr lang="en-US" sz="4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DENÚNCIAS</a:t>
            </a:r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785" y="360090"/>
            <a:ext cx="2504626" cy="576064"/>
          </a:xfrm>
          <a:prstGeom prst="rect">
            <a:avLst/>
          </a:prstGeom>
        </p:spPr>
      </p:pic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1152203" y="1800250"/>
            <a:ext cx="8496944" cy="5347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02830" tIns="51415" rIns="102830" bIns="51415">
            <a:spAutoFit/>
          </a:bodyPr>
          <a:lstStyle/>
          <a:p>
            <a:pPr marL="331755" indent="-331755" algn="ctr" defTabSz="1028598" eaLnBrk="0" hangingPunct="0"/>
            <a:r>
              <a:rPr lang="en-US" sz="2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O CRO-AM </a:t>
            </a:r>
            <a:r>
              <a:rPr lang="en-US" sz="28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não</a:t>
            </a:r>
            <a:r>
              <a:rPr lang="en-US" sz="2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tem </a:t>
            </a:r>
            <a:r>
              <a:rPr lang="en-US" sz="28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poder</a:t>
            </a:r>
            <a:r>
              <a:rPr lang="en-US" sz="2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de </a:t>
            </a:r>
            <a:r>
              <a:rPr lang="en-US" sz="28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polícia</a:t>
            </a:r>
            <a:endParaRPr lang="en-US" sz="28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1296219" y="2397912"/>
            <a:ext cx="4608512" cy="842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02830" tIns="51415" rIns="102830" bIns="51415">
            <a:spAutoFit/>
          </a:bodyPr>
          <a:lstStyle/>
          <a:p>
            <a:pPr defTabSz="1028598" eaLnBrk="0" hangingPunct="0"/>
            <a:r>
              <a:rPr lang="en-US" sz="2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O</a:t>
            </a:r>
            <a:r>
              <a:rPr lang="en-US" sz="2400" b="1" dirty="0" smtClean="0">
                <a:solidFill>
                  <a:srgbClr val="FFC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CRO-AM </a:t>
            </a:r>
            <a:r>
              <a:rPr lang="en-US" sz="24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recebe</a:t>
            </a:r>
            <a:r>
              <a:rPr lang="en-US" sz="2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24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denúncia</a:t>
            </a:r>
            <a:endParaRPr lang="en-US" sz="24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defTabSz="1028598" eaLnBrk="0" hangingPunct="0"/>
            <a:r>
              <a:rPr lang="en-US" sz="2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de </a:t>
            </a:r>
            <a:r>
              <a:rPr lang="en-US" sz="24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exercício</a:t>
            </a:r>
            <a:r>
              <a:rPr lang="en-US" sz="2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24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ilegal</a:t>
            </a:r>
            <a:endParaRPr lang="pt-BR" sz="24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5" name="Seta para a direita 4"/>
          <p:cNvSpPr/>
          <p:nvPr/>
        </p:nvSpPr>
        <p:spPr>
          <a:xfrm>
            <a:off x="245803" y="2576845"/>
            <a:ext cx="978408" cy="484632"/>
          </a:xfrm>
          <a:prstGeom prst="rightArrow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00"/>
              </a:solidFill>
            </a:endParaRPr>
          </a:p>
        </p:txBody>
      </p:sp>
      <p:sp>
        <p:nvSpPr>
          <p:cNvPr id="6" name="Retângulo 5"/>
          <p:cNvSpPr/>
          <p:nvPr/>
        </p:nvSpPr>
        <p:spPr>
          <a:xfrm>
            <a:off x="1368152" y="4181738"/>
            <a:ext cx="338445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028598" eaLnBrk="0" hangingPunct="0"/>
            <a:r>
              <a:rPr lang="en-US" sz="2400" b="1" dirty="0" err="1" smtClean="0">
                <a:solidFill>
                  <a:schemeClr val="tx1">
                    <a:lumMod val="8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Delegacia</a:t>
            </a:r>
            <a:r>
              <a:rPr lang="en-US" sz="2400" b="1" dirty="0" smtClean="0">
                <a:solidFill>
                  <a:schemeClr val="tx1">
                    <a:lumMod val="8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2400" b="1" dirty="0">
                <a:solidFill>
                  <a:schemeClr val="tx1">
                    <a:lumMod val="8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de </a:t>
            </a:r>
            <a:r>
              <a:rPr lang="en-US" sz="2400" b="1" dirty="0" err="1" smtClean="0">
                <a:solidFill>
                  <a:schemeClr val="tx1">
                    <a:lumMod val="8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Polícia</a:t>
            </a:r>
            <a:r>
              <a:rPr lang="en-US" sz="2400" b="1" dirty="0" smtClean="0">
                <a:solidFill>
                  <a:schemeClr val="tx1">
                    <a:lumMod val="8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</a:p>
          <a:p>
            <a:pPr defTabSz="1028598" eaLnBrk="0" hangingPunct="0"/>
            <a:r>
              <a:rPr lang="en-US" sz="240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Constata</a:t>
            </a:r>
            <a:r>
              <a:rPr lang="en-US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o </a:t>
            </a:r>
            <a:r>
              <a:rPr lang="en-US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crime</a:t>
            </a:r>
            <a:endParaRPr lang="en-US" sz="24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1" name="Retângulo 10"/>
          <p:cNvSpPr/>
          <p:nvPr/>
        </p:nvSpPr>
        <p:spPr>
          <a:xfrm>
            <a:off x="6336704" y="4181738"/>
            <a:ext cx="33844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028598" eaLnBrk="0" hangingPunct="0"/>
            <a:r>
              <a:rPr lang="en-US" sz="2400" b="1" dirty="0" err="1" smtClean="0">
                <a:solidFill>
                  <a:schemeClr val="tx2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Vigilância</a:t>
            </a:r>
            <a:r>
              <a:rPr lang="en-US" sz="2400" b="1" dirty="0" smtClean="0">
                <a:solidFill>
                  <a:schemeClr val="tx2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2400" b="1" dirty="0" err="1" smtClean="0">
                <a:solidFill>
                  <a:schemeClr val="tx2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Sanitária</a:t>
            </a:r>
            <a:r>
              <a:rPr lang="en-US" sz="2400" b="1" dirty="0" smtClean="0">
                <a:solidFill>
                  <a:schemeClr val="tx2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</a:p>
          <a:p>
            <a:pPr defTabSz="1028598" eaLnBrk="0" hangingPunct="0"/>
            <a:r>
              <a:rPr lang="en-US" sz="240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Faz</a:t>
            </a:r>
            <a:r>
              <a:rPr lang="en-US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a </a:t>
            </a:r>
            <a:r>
              <a:rPr lang="en-US" sz="240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apreensão</a:t>
            </a:r>
            <a:r>
              <a:rPr lang="en-US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e </a:t>
            </a:r>
            <a:r>
              <a:rPr lang="en-US" sz="240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guarda</a:t>
            </a:r>
            <a:r>
              <a:rPr lang="en-US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dos </a:t>
            </a:r>
            <a:r>
              <a:rPr lang="en-US" sz="240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utensílios</a:t>
            </a:r>
            <a:r>
              <a:rPr lang="en-US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e </a:t>
            </a:r>
            <a:r>
              <a:rPr lang="en-US" sz="240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medicamentos</a:t>
            </a:r>
            <a:r>
              <a:rPr lang="en-US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240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utilizados</a:t>
            </a:r>
            <a:r>
              <a:rPr lang="en-US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240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ilegalmente</a:t>
            </a:r>
            <a:endParaRPr lang="en-US" sz="24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3" name="Seta para a direita 12"/>
          <p:cNvSpPr/>
          <p:nvPr/>
        </p:nvSpPr>
        <p:spPr>
          <a:xfrm rot="2053960">
            <a:off x="4854067" y="3391243"/>
            <a:ext cx="1474080" cy="484632"/>
          </a:xfrm>
          <a:prstGeom prst="rightArrow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00"/>
              </a:solidFill>
            </a:endParaRPr>
          </a:p>
        </p:txBody>
      </p:sp>
      <p:sp>
        <p:nvSpPr>
          <p:cNvPr id="14" name="Retângulo 13"/>
          <p:cNvSpPr/>
          <p:nvPr/>
        </p:nvSpPr>
        <p:spPr>
          <a:xfrm>
            <a:off x="1368152" y="5865797"/>
            <a:ext cx="338445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028598" eaLnBrk="0" hangingPunct="0"/>
            <a:r>
              <a:rPr lang="en-US" sz="2400" b="1" dirty="0" err="1" smtClean="0">
                <a:solidFill>
                  <a:schemeClr val="bg2">
                    <a:lumMod val="20000"/>
                    <a:lumOff val="8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Ministério</a:t>
            </a:r>
            <a:r>
              <a:rPr lang="en-US" sz="2400" b="1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2400" b="1" dirty="0" err="1" smtClean="0">
                <a:solidFill>
                  <a:schemeClr val="bg2">
                    <a:lumMod val="20000"/>
                    <a:lumOff val="8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Público</a:t>
            </a:r>
            <a:r>
              <a:rPr lang="en-US" sz="2400" b="1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</a:p>
          <a:p>
            <a:pPr defTabSz="1028598" eaLnBrk="0" hangingPunct="0"/>
            <a:r>
              <a:rPr lang="en-US" sz="240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Oferece</a:t>
            </a:r>
            <a:r>
              <a:rPr lang="en-US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240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ação</a:t>
            </a:r>
            <a:r>
              <a:rPr lang="en-US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penal</a:t>
            </a:r>
            <a:endParaRPr lang="en-US" sz="24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5" name="Seta para a direita 14"/>
          <p:cNvSpPr/>
          <p:nvPr/>
        </p:nvSpPr>
        <p:spPr>
          <a:xfrm rot="5400000">
            <a:off x="2496707" y="5180402"/>
            <a:ext cx="819961" cy="484632"/>
          </a:xfrm>
          <a:prstGeom prst="rightArrow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00"/>
              </a:solidFill>
            </a:endParaRPr>
          </a:p>
        </p:txBody>
      </p:sp>
      <p:sp>
        <p:nvSpPr>
          <p:cNvPr id="16" name="Seta para a direita 15"/>
          <p:cNvSpPr/>
          <p:nvPr/>
        </p:nvSpPr>
        <p:spPr>
          <a:xfrm rot="5400000">
            <a:off x="2496707" y="3480083"/>
            <a:ext cx="819961" cy="484632"/>
          </a:xfrm>
          <a:prstGeom prst="rightArrow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2996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5" grpId="0" animBg="1"/>
      <p:bldP spid="6" grpId="0"/>
      <p:bldP spid="11" grpId="0"/>
      <p:bldP spid="13" grpId="0" animBg="1"/>
      <p:bldP spid="14" grpId="0"/>
      <p:bldP spid="15" grpId="0" animBg="1"/>
      <p:bldP spid="1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lipse 1"/>
          <p:cNvSpPr/>
          <p:nvPr/>
        </p:nvSpPr>
        <p:spPr>
          <a:xfrm>
            <a:off x="-3600325" y="-1656134"/>
            <a:ext cx="8928992" cy="2952328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dirty="0"/>
          </a:p>
        </p:txBody>
      </p:sp>
      <p:sp>
        <p:nvSpPr>
          <p:cNvPr id="10242" name="Text Box 3"/>
          <p:cNvSpPr txBox="1">
            <a:spLocks noChangeArrowheads="1"/>
          </p:cNvSpPr>
          <p:nvPr/>
        </p:nvSpPr>
        <p:spPr bwMode="auto">
          <a:xfrm>
            <a:off x="13972" y="1296194"/>
            <a:ext cx="10787378" cy="719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02830" tIns="51415" rIns="102830" bIns="51415">
            <a:spAutoFit/>
          </a:bodyPr>
          <a:lstStyle/>
          <a:p>
            <a:pPr algn="ctr" defTabSz="1028598" eaLnBrk="0" hangingPunct="0">
              <a:spcBef>
                <a:spcPct val="50000"/>
              </a:spcBef>
            </a:pPr>
            <a:r>
              <a:rPr lang="en-US" sz="4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LEITURA OBRIGATÓRIA</a:t>
            </a:r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785" y="360090"/>
            <a:ext cx="2504626" cy="576064"/>
          </a:xfrm>
          <a:prstGeom prst="rect">
            <a:avLst/>
          </a:prstGeom>
        </p:spPr>
      </p:pic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0" y="1944266"/>
            <a:ext cx="10801350" cy="9656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02830" tIns="51415" rIns="102830" bIns="51415">
            <a:spAutoFit/>
          </a:bodyPr>
          <a:lstStyle/>
          <a:p>
            <a:pPr marL="457200" indent="-457200" algn="ctr" defTabSz="1028598" eaLnBrk="0" hangingPunct="0">
              <a:buFontTx/>
              <a:buChar char="-"/>
            </a:pPr>
            <a:r>
              <a:rPr lang="en-US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CÓDIGO DE ÉTICA ODONTOLÓGICA</a:t>
            </a:r>
          </a:p>
          <a:p>
            <a:pPr marL="457200" indent="-457200" algn="ctr" defTabSz="1028598" eaLnBrk="0" hangingPunct="0">
              <a:buFontTx/>
              <a:buChar char="-"/>
            </a:pPr>
            <a:endParaRPr lang="en-US" sz="2800" i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0" y="4447534"/>
            <a:ext cx="10787378" cy="719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02830" tIns="51415" rIns="102830" bIns="51415">
            <a:spAutoFit/>
          </a:bodyPr>
          <a:lstStyle/>
          <a:p>
            <a:pPr algn="ctr" defTabSz="1028598" eaLnBrk="0" hangingPunct="0">
              <a:spcBef>
                <a:spcPct val="50000"/>
              </a:spcBef>
            </a:pPr>
            <a:r>
              <a:rPr lang="en-US" sz="4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LEITURAS RECOMENDADAS</a:t>
            </a:r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2376338" y="5157443"/>
            <a:ext cx="8411039" cy="18273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02830" tIns="51415" rIns="102830" bIns="51415">
            <a:spAutoFit/>
          </a:bodyPr>
          <a:lstStyle/>
          <a:p>
            <a:pPr defTabSz="1028598" eaLnBrk="0" hangingPunct="0"/>
            <a:r>
              <a:rPr lang="en-US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- RESOLUÇÕES </a:t>
            </a:r>
            <a:r>
              <a:rPr lang="en-US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CFO</a:t>
            </a:r>
          </a:p>
          <a:p>
            <a:pPr defTabSz="1028598" eaLnBrk="0" hangingPunct="0"/>
            <a:r>
              <a:rPr lang="en-US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- CÓDIGO </a:t>
            </a:r>
            <a:r>
              <a:rPr lang="en-US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ELEITORAL</a:t>
            </a:r>
          </a:p>
          <a:p>
            <a:pPr defTabSz="1028598" eaLnBrk="0" hangingPunct="0"/>
            <a:r>
              <a:rPr lang="en-US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- CÓDIGO </a:t>
            </a:r>
            <a:r>
              <a:rPr lang="en-US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DE PROCESSO ÉTICO</a:t>
            </a:r>
            <a:endParaRPr lang="pt-BR" sz="28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457200" indent="-457200" algn="ctr" defTabSz="1028598" eaLnBrk="0" hangingPunct="0">
              <a:buFontTx/>
              <a:buChar char="-"/>
            </a:pPr>
            <a:endParaRPr lang="en-US" sz="2800" i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3" name="Imagem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4571" y="2427070"/>
            <a:ext cx="1721720" cy="20927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775712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lipse 1"/>
          <p:cNvSpPr/>
          <p:nvPr/>
        </p:nvSpPr>
        <p:spPr>
          <a:xfrm>
            <a:off x="-3600325" y="-1656134"/>
            <a:ext cx="8928992" cy="2952328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42" name="Text Box 3"/>
          <p:cNvSpPr txBox="1">
            <a:spLocks noChangeArrowheads="1"/>
          </p:cNvSpPr>
          <p:nvPr/>
        </p:nvSpPr>
        <p:spPr bwMode="auto">
          <a:xfrm>
            <a:off x="13972" y="1584226"/>
            <a:ext cx="10787378" cy="79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02830" tIns="51415" rIns="102830" bIns="51415">
            <a:spAutoFit/>
          </a:bodyPr>
          <a:lstStyle/>
          <a:p>
            <a:pPr algn="ctr" defTabSz="1028598" eaLnBrk="0" hangingPunct="0">
              <a:spcBef>
                <a:spcPct val="50000"/>
              </a:spcBef>
            </a:pPr>
            <a:r>
              <a:rPr lang="en-US" sz="4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OBJETIVOS ESPECÍFICOS</a:t>
            </a:r>
            <a:endParaRPr lang="pt-BR" sz="45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785" y="360090"/>
            <a:ext cx="2504626" cy="576064"/>
          </a:xfrm>
          <a:prstGeom prst="rect">
            <a:avLst/>
          </a:prstGeom>
        </p:spPr>
      </p:pic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519785" y="2664346"/>
            <a:ext cx="10281564" cy="26891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02830" tIns="51415" rIns="102830" bIns="51415">
            <a:spAutoFit/>
          </a:bodyPr>
          <a:lstStyle/>
          <a:p>
            <a:pPr defTabSz="1028598" eaLnBrk="0" hangingPunct="0"/>
            <a:r>
              <a:rPr lang="en-US" sz="28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Fazer</a:t>
            </a:r>
            <a:r>
              <a:rPr lang="en-US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 um </a:t>
            </a:r>
            <a:r>
              <a:rPr lang="en-US" sz="28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esclarecimento</a:t>
            </a:r>
            <a:r>
              <a:rPr lang="en-US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28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sobre</a:t>
            </a:r>
            <a:r>
              <a:rPr lang="en-US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 o </a:t>
            </a:r>
            <a:r>
              <a:rPr lang="en-US" sz="280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papel</a:t>
            </a:r>
            <a:r>
              <a:rPr lang="en-US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do </a:t>
            </a:r>
          </a:p>
          <a:p>
            <a:pPr defTabSz="1028598" eaLnBrk="0" hangingPunct="0"/>
            <a:r>
              <a:rPr lang="en-US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CRO-AM e CFO </a:t>
            </a:r>
            <a:r>
              <a:rPr lang="en-US" sz="280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junto</a:t>
            </a:r>
            <a:r>
              <a:rPr lang="en-US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28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ao</a:t>
            </a:r>
            <a:r>
              <a:rPr lang="en-US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280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profissional</a:t>
            </a:r>
            <a:r>
              <a:rPr lang="en-US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28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inscrito</a:t>
            </a:r>
            <a:r>
              <a:rPr lang="en-US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 e à </a:t>
            </a:r>
            <a:r>
              <a:rPr lang="en-US" sz="280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sociedade</a:t>
            </a:r>
            <a:r>
              <a:rPr lang="en-US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</a:p>
          <a:p>
            <a:pPr defTabSz="1028598" eaLnBrk="0" hangingPunct="0"/>
            <a:endParaRPr lang="en-US" sz="28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0" lvl="1" defTabSz="1028598" eaLnBrk="0" hangingPunct="0"/>
            <a:r>
              <a:rPr lang="en-US" sz="28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Construir</a:t>
            </a:r>
            <a:r>
              <a:rPr lang="en-US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 um </a:t>
            </a:r>
            <a:r>
              <a:rPr lang="en-US" sz="28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pensamento</a:t>
            </a:r>
            <a:r>
              <a:rPr lang="en-US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280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positivo</a:t>
            </a:r>
            <a:r>
              <a:rPr lang="en-US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280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para</a:t>
            </a:r>
            <a:r>
              <a:rPr lang="en-US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o </a:t>
            </a:r>
            <a:r>
              <a:rPr lang="en-US" sz="280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fortalecimento</a:t>
            </a:r>
            <a:r>
              <a:rPr lang="en-US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</a:p>
          <a:p>
            <a:pPr marL="0" lvl="1" defTabSz="1028598" eaLnBrk="0" hangingPunct="0"/>
            <a:r>
              <a:rPr lang="en-US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da </a:t>
            </a:r>
            <a:r>
              <a:rPr lang="en-US" sz="28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profissão</a:t>
            </a:r>
            <a:r>
              <a:rPr lang="en-US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de </a:t>
            </a:r>
            <a:r>
              <a:rPr lang="en-US" sz="280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Cirurgião-Dentista</a:t>
            </a:r>
            <a:r>
              <a:rPr lang="en-US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  <a:endParaRPr lang="pt-BR" sz="28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defTabSz="1028598" eaLnBrk="0" hangingPunct="0"/>
            <a:endParaRPr lang="pt-BR" sz="28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54651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lipse 1"/>
          <p:cNvSpPr/>
          <p:nvPr/>
        </p:nvSpPr>
        <p:spPr>
          <a:xfrm>
            <a:off x="-3600325" y="-1656134"/>
            <a:ext cx="8928992" cy="2952328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dirty="0"/>
          </a:p>
        </p:txBody>
      </p:sp>
      <p:sp>
        <p:nvSpPr>
          <p:cNvPr id="10242" name="Text Box 3"/>
          <p:cNvSpPr txBox="1">
            <a:spLocks noChangeArrowheads="1"/>
          </p:cNvSpPr>
          <p:nvPr/>
        </p:nvSpPr>
        <p:spPr bwMode="auto">
          <a:xfrm>
            <a:off x="13972" y="1291951"/>
            <a:ext cx="10787378" cy="11194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02830" tIns="51415" rIns="102830" bIns="51415">
            <a:spAutoFit/>
          </a:bodyPr>
          <a:lstStyle/>
          <a:p>
            <a:pPr algn="ctr" defTabSz="1028598" eaLnBrk="0" hangingPunct="0">
              <a:spcBef>
                <a:spcPct val="50000"/>
              </a:spcBef>
            </a:pPr>
            <a:r>
              <a:rPr lang="en-US" sz="3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CÓDIGO DE ÉTICA ODONTOLÓGICA</a:t>
            </a:r>
          </a:p>
          <a:p>
            <a:pPr algn="ctr" defTabSz="1028598" eaLnBrk="0" hangingPunct="0">
              <a:spcBef>
                <a:spcPct val="50000"/>
              </a:spcBef>
            </a:pPr>
            <a:r>
              <a:rPr lang="en-US" sz="2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(</a:t>
            </a:r>
            <a:r>
              <a:rPr lang="en-US" sz="20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alguns</a:t>
            </a:r>
            <a:r>
              <a:rPr lang="en-US" sz="2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20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artigos</a:t>
            </a:r>
            <a:r>
              <a:rPr lang="en-US" sz="2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)</a:t>
            </a:r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785" y="360090"/>
            <a:ext cx="2504626" cy="576064"/>
          </a:xfrm>
          <a:prstGeom prst="rect">
            <a:avLst/>
          </a:prstGeom>
        </p:spPr>
      </p:pic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720155" y="2520330"/>
            <a:ext cx="9361040" cy="39818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02830" tIns="51415" rIns="102830" bIns="51415">
            <a:spAutoFit/>
          </a:bodyPr>
          <a:lstStyle/>
          <a:p>
            <a:r>
              <a:rPr lang="pt-BR" sz="2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Art</a:t>
            </a:r>
            <a:r>
              <a:rPr lang="pt-BR" sz="2800" b="1" dirty="0">
                <a:latin typeface="Tahoma" pitchFamily="34" charset="0"/>
                <a:ea typeface="Tahoma" pitchFamily="34" charset="0"/>
                <a:cs typeface="Tahoma" pitchFamily="34" charset="0"/>
              </a:rPr>
              <a:t>. 5º. Constituem direitos fundamentais dos profissionais inscritos, segundo suas atribuições específicas</a:t>
            </a:r>
            <a:r>
              <a:rPr lang="pt-BR" sz="2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:</a:t>
            </a:r>
          </a:p>
          <a:p>
            <a:r>
              <a:rPr lang="pt-BR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II - guardar </a:t>
            </a:r>
            <a:r>
              <a:rPr lang="pt-BR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sigilo a respeito das informações adquiridas no desempenho de suas funções; </a:t>
            </a:r>
            <a:endParaRPr lang="pt-BR" sz="28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endParaRPr lang="pt-BR" sz="28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pt-BR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IV - recusar-se </a:t>
            </a:r>
            <a:r>
              <a:rPr lang="pt-BR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a exercer a profissão em âmbito público ou privado onde as condições de trabalho não sejam dignas, seguras e salubres; 	</a:t>
            </a:r>
          </a:p>
        </p:txBody>
      </p:sp>
    </p:spTree>
    <p:extLst>
      <p:ext uri="{BB962C8B-B14F-4D97-AF65-F5344CB8AC3E}">
        <p14:creationId xmlns:p14="http://schemas.microsoft.com/office/powerpoint/2010/main" val="4035932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lipse 1"/>
          <p:cNvSpPr/>
          <p:nvPr/>
        </p:nvSpPr>
        <p:spPr>
          <a:xfrm>
            <a:off x="-3600325" y="-1656134"/>
            <a:ext cx="8928992" cy="2952328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dirty="0"/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785" y="360090"/>
            <a:ext cx="2504626" cy="576064"/>
          </a:xfrm>
          <a:prstGeom prst="rect">
            <a:avLst/>
          </a:prstGeom>
        </p:spPr>
      </p:pic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720155" y="1440210"/>
            <a:ext cx="9361040" cy="48435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02830" tIns="51415" rIns="102830" bIns="51415">
            <a:spAutoFit/>
          </a:bodyPr>
          <a:lstStyle/>
          <a:p>
            <a:r>
              <a:rPr lang="pt-BR" sz="2800" b="1" dirty="0">
                <a:latin typeface="Tahoma" pitchFamily="34" charset="0"/>
                <a:ea typeface="Tahoma" pitchFamily="34" charset="0"/>
                <a:cs typeface="Tahoma" pitchFamily="34" charset="0"/>
              </a:rPr>
              <a:t>Art. 9º. Constituem deveres fundamentais dos </a:t>
            </a:r>
            <a:r>
              <a:rPr lang="pt-BR" sz="2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inscritos e </a:t>
            </a:r>
            <a:r>
              <a:rPr lang="pt-BR" sz="2800" b="1" dirty="0">
                <a:latin typeface="Tahoma" pitchFamily="34" charset="0"/>
                <a:ea typeface="Tahoma" pitchFamily="34" charset="0"/>
                <a:cs typeface="Tahoma" pitchFamily="34" charset="0"/>
              </a:rPr>
              <a:t>sua violação caracteriza infração </a:t>
            </a:r>
            <a:r>
              <a:rPr lang="pt-BR" sz="2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ética:</a:t>
            </a:r>
          </a:p>
          <a:p>
            <a:r>
              <a:rPr lang="pt-BR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I </a:t>
            </a:r>
            <a:r>
              <a:rPr lang="pt-BR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- manter regularizadas suas obrigações financeiras </a:t>
            </a:r>
            <a:endParaRPr lang="pt-BR" sz="28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pt-BR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junto </a:t>
            </a:r>
            <a:r>
              <a:rPr lang="pt-BR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ao Conselho Regional; 	</a:t>
            </a:r>
          </a:p>
          <a:p>
            <a:endParaRPr lang="en-US" sz="28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pt-BR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II - manter </a:t>
            </a:r>
            <a:r>
              <a:rPr lang="pt-BR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seus dados cadastrais atualizados junto ao Conselho Regional; 	</a:t>
            </a:r>
            <a:endParaRPr lang="pt-BR" sz="28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endParaRPr lang="pt-BR" sz="28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pt-BR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III - zelar </a:t>
            </a:r>
            <a:r>
              <a:rPr lang="pt-BR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e trabalhar pelo perfeito desempenho ético da Odontologia e pelo prestígio e bom conceito da </a:t>
            </a:r>
            <a:endParaRPr lang="pt-BR" sz="28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pt-BR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p</a:t>
            </a:r>
            <a:r>
              <a:rPr lang="pt-BR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rofissão</a:t>
            </a:r>
            <a:r>
              <a:rPr lang="pt-BR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; </a:t>
            </a:r>
          </a:p>
        </p:txBody>
      </p:sp>
    </p:spTree>
    <p:extLst>
      <p:ext uri="{BB962C8B-B14F-4D97-AF65-F5344CB8AC3E}">
        <p14:creationId xmlns:p14="http://schemas.microsoft.com/office/powerpoint/2010/main" val="1141628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lipse 1"/>
          <p:cNvSpPr/>
          <p:nvPr/>
        </p:nvSpPr>
        <p:spPr>
          <a:xfrm>
            <a:off x="-3600325" y="-1656134"/>
            <a:ext cx="8928992" cy="2952328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dirty="0"/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785" y="360090"/>
            <a:ext cx="2504626" cy="576064"/>
          </a:xfrm>
          <a:prstGeom prst="rect">
            <a:avLst/>
          </a:prstGeom>
        </p:spPr>
      </p:pic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720155" y="1994895"/>
            <a:ext cx="9361040" cy="39818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02830" tIns="51415" rIns="102830" bIns="51415">
            <a:spAutoFit/>
          </a:bodyPr>
          <a:lstStyle/>
          <a:p>
            <a:r>
              <a:rPr lang="pt-BR" sz="2800" b="1" dirty="0">
                <a:latin typeface="Tahoma" pitchFamily="34" charset="0"/>
                <a:ea typeface="Tahoma" pitchFamily="34" charset="0"/>
                <a:cs typeface="Tahoma" pitchFamily="34" charset="0"/>
              </a:rPr>
              <a:t>Art. 9º. Constituem deveres fundamentais dos </a:t>
            </a:r>
            <a:r>
              <a:rPr lang="pt-BR" sz="2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inscritos e </a:t>
            </a:r>
            <a:r>
              <a:rPr lang="pt-BR" sz="2800" b="1" dirty="0">
                <a:latin typeface="Tahoma" pitchFamily="34" charset="0"/>
                <a:ea typeface="Tahoma" pitchFamily="34" charset="0"/>
                <a:cs typeface="Tahoma" pitchFamily="34" charset="0"/>
              </a:rPr>
              <a:t>sua violação caracteriza infração </a:t>
            </a:r>
            <a:r>
              <a:rPr lang="pt-BR" sz="2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ética:</a:t>
            </a:r>
          </a:p>
          <a:p>
            <a:r>
              <a:rPr lang="pt-BR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X - elaborar e manter atualizados os prontuários na </a:t>
            </a:r>
            <a:endParaRPr lang="pt-BR" sz="28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pt-BR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forma </a:t>
            </a:r>
            <a:r>
              <a:rPr lang="pt-BR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das normas em vigor, incluindo os prontuários digitais;</a:t>
            </a:r>
          </a:p>
          <a:p>
            <a:endParaRPr lang="pt-BR" sz="28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pt-BR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XIII - abster-se da prática de atos que </a:t>
            </a:r>
          </a:p>
          <a:p>
            <a:r>
              <a:rPr lang="pt-BR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impliquem mercantilização da Odontologia ou sua má conceituação; </a:t>
            </a:r>
          </a:p>
        </p:txBody>
      </p:sp>
    </p:spTree>
    <p:extLst>
      <p:ext uri="{BB962C8B-B14F-4D97-AF65-F5344CB8AC3E}">
        <p14:creationId xmlns:p14="http://schemas.microsoft.com/office/powerpoint/2010/main" val="178700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lipse 1"/>
          <p:cNvSpPr/>
          <p:nvPr/>
        </p:nvSpPr>
        <p:spPr>
          <a:xfrm>
            <a:off x="-3600325" y="-1656134"/>
            <a:ext cx="8928992" cy="2952328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dirty="0"/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785" y="360090"/>
            <a:ext cx="2504626" cy="576064"/>
          </a:xfrm>
          <a:prstGeom prst="rect">
            <a:avLst/>
          </a:prstGeom>
        </p:spPr>
      </p:pic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720155" y="1440210"/>
            <a:ext cx="9361040" cy="44127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02830" tIns="51415" rIns="102830" bIns="51415">
            <a:spAutoFit/>
          </a:bodyPr>
          <a:lstStyle/>
          <a:p>
            <a:r>
              <a:rPr lang="pt-BR" sz="2800" b="1" dirty="0">
                <a:latin typeface="Tahoma" pitchFamily="34" charset="0"/>
                <a:ea typeface="Tahoma" pitchFamily="34" charset="0"/>
                <a:cs typeface="Tahoma" pitchFamily="34" charset="0"/>
              </a:rPr>
              <a:t>Art. 9º. Constituem deveres fundamentais dos </a:t>
            </a:r>
            <a:r>
              <a:rPr lang="pt-BR" sz="2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inscritos e </a:t>
            </a:r>
            <a:r>
              <a:rPr lang="pt-BR" sz="2800" b="1" dirty="0">
                <a:latin typeface="Tahoma" pitchFamily="34" charset="0"/>
                <a:ea typeface="Tahoma" pitchFamily="34" charset="0"/>
                <a:cs typeface="Tahoma" pitchFamily="34" charset="0"/>
              </a:rPr>
              <a:t>sua violação caracteriza infração ética: </a:t>
            </a:r>
            <a:endParaRPr lang="pt-BR" sz="28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pt-BR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XVI - não manter vínculo com entidade, empresas ou outros desígnios que os caracterizem como empregado, credenciado ou cooperado quando as mesmas se encontrarem em situação ilegal, irregular ou inidônea;</a:t>
            </a:r>
          </a:p>
          <a:p>
            <a:endParaRPr lang="pt-BR" sz="28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pt-BR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XVII - comunicar </a:t>
            </a:r>
            <a:r>
              <a:rPr lang="pt-BR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aos Conselhos Regionais </a:t>
            </a:r>
            <a:endParaRPr lang="pt-BR" sz="28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pt-BR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sobre </a:t>
            </a:r>
            <a:r>
              <a:rPr lang="pt-BR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atividades que caracterizem o exercício ilegal da Odontologia e que sejam de seu conhecimento</a:t>
            </a:r>
            <a:r>
              <a:rPr lang="pt-BR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;</a:t>
            </a:r>
            <a:r>
              <a:rPr lang="en-US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endParaRPr lang="en-US" sz="2800" i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3209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lipse 1"/>
          <p:cNvSpPr/>
          <p:nvPr/>
        </p:nvSpPr>
        <p:spPr>
          <a:xfrm>
            <a:off x="-3600325" y="-1656134"/>
            <a:ext cx="8928992" cy="2952328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dirty="0"/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785" y="360090"/>
            <a:ext cx="2504626" cy="576064"/>
          </a:xfrm>
          <a:prstGeom prst="rect">
            <a:avLst/>
          </a:prstGeom>
        </p:spPr>
      </p:pic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720155" y="1440210"/>
            <a:ext cx="9361040" cy="5705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02830" tIns="51415" rIns="102830" bIns="51415">
            <a:spAutoFit/>
          </a:bodyPr>
          <a:lstStyle/>
          <a:p>
            <a:r>
              <a:rPr lang="pt-BR" sz="2700" b="1" dirty="0">
                <a:latin typeface="Tahoma" pitchFamily="34" charset="0"/>
                <a:ea typeface="Tahoma" pitchFamily="34" charset="0"/>
                <a:cs typeface="Tahoma" pitchFamily="34" charset="0"/>
              </a:rPr>
              <a:t>Art. 18. Constitui infração ética: </a:t>
            </a:r>
          </a:p>
          <a:p>
            <a:r>
              <a:rPr lang="pt-BR" sz="27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III - expedir </a:t>
            </a:r>
            <a:r>
              <a:rPr lang="pt-BR" sz="2700" dirty="0">
                <a:latin typeface="Tahoma" pitchFamily="34" charset="0"/>
                <a:ea typeface="Tahoma" pitchFamily="34" charset="0"/>
                <a:cs typeface="Tahoma" pitchFamily="34" charset="0"/>
              </a:rPr>
              <a:t>documentos odontológicos: atestados, declarações, relatórios, pareceres técnicos, laudos periciais, auditorias ou de verificação </a:t>
            </a:r>
            <a:r>
              <a:rPr lang="pt-BR" sz="27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odontolegal</a:t>
            </a:r>
            <a:r>
              <a:rPr lang="pt-BR" sz="2700" dirty="0">
                <a:latin typeface="Tahoma" pitchFamily="34" charset="0"/>
                <a:ea typeface="Tahoma" pitchFamily="34" charset="0"/>
                <a:cs typeface="Tahoma" pitchFamily="34" charset="0"/>
              </a:rPr>
              <a:t>, sem ter praticado ato profissional que o justifique, que seja tendencioso ou que não corresponda à </a:t>
            </a:r>
            <a:r>
              <a:rPr lang="pt-BR" sz="27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verdade.</a:t>
            </a:r>
            <a:r>
              <a:rPr lang="pt-BR" sz="2700" dirty="0">
                <a:latin typeface="Tahoma" pitchFamily="34" charset="0"/>
                <a:ea typeface="Tahoma" pitchFamily="34" charset="0"/>
                <a:cs typeface="Tahoma" pitchFamily="34" charset="0"/>
              </a:rPr>
              <a:t>	</a:t>
            </a:r>
          </a:p>
          <a:p>
            <a:endParaRPr lang="pt-BR" sz="27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pt-BR" sz="2700" b="1" dirty="0">
                <a:latin typeface="Tahoma" pitchFamily="34" charset="0"/>
                <a:ea typeface="Tahoma" pitchFamily="34" charset="0"/>
                <a:cs typeface="Tahoma" pitchFamily="34" charset="0"/>
              </a:rPr>
              <a:t>Art. 24. É vedado intitular-se especialista sem </a:t>
            </a:r>
            <a:r>
              <a:rPr lang="pt-BR" sz="27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inscrição da </a:t>
            </a:r>
            <a:r>
              <a:rPr lang="pt-BR" sz="2700" b="1" dirty="0">
                <a:latin typeface="Tahoma" pitchFamily="34" charset="0"/>
                <a:ea typeface="Tahoma" pitchFamily="34" charset="0"/>
                <a:cs typeface="Tahoma" pitchFamily="34" charset="0"/>
              </a:rPr>
              <a:t>especialidade no Conselho Regional. </a:t>
            </a:r>
            <a:r>
              <a:rPr lang="pt-BR" sz="2700" dirty="0">
                <a:latin typeface="Tahoma" pitchFamily="34" charset="0"/>
                <a:ea typeface="Tahoma" pitchFamily="34" charset="0"/>
                <a:cs typeface="Tahoma" pitchFamily="34" charset="0"/>
              </a:rPr>
              <a:t>	</a:t>
            </a:r>
          </a:p>
          <a:p>
            <a:r>
              <a:rPr lang="pt-BR" sz="2700" dirty="0">
                <a:latin typeface="Tahoma" pitchFamily="34" charset="0"/>
                <a:ea typeface="Tahoma" pitchFamily="34" charset="0"/>
                <a:cs typeface="Tahoma" pitchFamily="34" charset="0"/>
              </a:rPr>
              <a:t>	</a:t>
            </a:r>
          </a:p>
          <a:p>
            <a:r>
              <a:rPr lang="pt-BR" sz="27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Art</a:t>
            </a:r>
            <a:r>
              <a:rPr lang="pt-BR" sz="2700" b="1" dirty="0">
                <a:latin typeface="Tahoma" pitchFamily="34" charset="0"/>
                <a:ea typeface="Tahoma" pitchFamily="34" charset="0"/>
                <a:cs typeface="Tahoma" pitchFamily="34" charset="0"/>
              </a:rPr>
              <a:t>. 32. Constitui infração ética</a:t>
            </a:r>
            <a:r>
              <a:rPr lang="pt-BR" sz="27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:</a:t>
            </a:r>
          </a:p>
          <a:p>
            <a:r>
              <a:rPr lang="pt-BR" sz="27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I - apregoar </a:t>
            </a:r>
            <a:r>
              <a:rPr lang="pt-BR" sz="2700" dirty="0">
                <a:latin typeface="Tahoma" pitchFamily="34" charset="0"/>
                <a:ea typeface="Tahoma" pitchFamily="34" charset="0"/>
                <a:cs typeface="Tahoma" pitchFamily="34" charset="0"/>
              </a:rPr>
              <a:t>vantagens irreais visando a estabelecer concorrência com entidades congêneres</a:t>
            </a:r>
            <a:r>
              <a:rPr lang="pt-BR" sz="27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;</a:t>
            </a:r>
            <a:r>
              <a:rPr lang="pt-BR" sz="2700" dirty="0">
                <a:latin typeface="Tahoma" pitchFamily="34" charset="0"/>
                <a:ea typeface="Tahoma" pitchFamily="34" charset="0"/>
                <a:cs typeface="Tahoma" pitchFamily="34" charset="0"/>
              </a:rPr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41400224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lipse 1"/>
          <p:cNvSpPr/>
          <p:nvPr/>
        </p:nvSpPr>
        <p:spPr>
          <a:xfrm>
            <a:off x="-3600325" y="-1656134"/>
            <a:ext cx="8928992" cy="2952328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dirty="0"/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785" y="360090"/>
            <a:ext cx="2504626" cy="576064"/>
          </a:xfrm>
          <a:prstGeom prst="rect">
            <a:avLst/>
          </a:prstGeom>
        </p:spPr>
      </p:pic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720155" y="1440210"/>
            <a:ext cx="9361040" cy="48435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02830" tIns="51415" rIns="102830" bIns="51415">
            <a:spAutoFit/>
          </a:bodyPr>
          <a:lstStyle/>
          <a:p>
            <a:r>
              <a:rPr lang="pt-BR" sz="2800" b="1" dirty="0">
                <a:latin typeface="Tahoma" pitchFamily="34" charset="0"/>
                <a:ea typeface="Tahoma" pitchFamily="34" charset="0"/>
                <a:cs typeface="Tahoma" pitchFamily="34" charset="0"/>
              </a:rPr>
              <a:t>Art. 32. Constitui infração ética</a:t>
            </a:r>
            <a:r>
              <a:rPr lang="pt-BR" sz="2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:</a:t>
            </a:r>
          </a:p>
          <a:p>
            <a:r>
              <a:rPr lang="pt-BR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II - oferecer tratamento abaixo dos padrões </a:t>
            </a:r>
            <a:r>
              <a:rPr lang="pt-BR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de</a:t>
            </a:r>
          </a:p>
          <a:p>
            <a:r>
              <a:rPr lang="pt-BR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qualidade </a:t>
            </a:r>
            <a:r>
              <a:rPr lang="pt-BR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recomendáveis; </a:t>
            </a:r>
          </a:p>
          <a:p>
            <a:endParaRPr lang="pt-BR" sz="2800" i="1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pt-BR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VIII 	- oferecer serviços profissionais como bonificação em concursos, sorteios, premiações e promoções de qualquer natureza; </a:t>
            </a:r>
          </a:p>
          <a:p>
            <a:endParaRPr lang="pt-BR" sz="28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pt-BR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X - prestar </a:t>
            </a:r>
            <a:r>
              <a:rPr lang="pt-BR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serviços odontológicos, contratar </a:t>
            </a:r>
            <a:r>
              <a:rPr lang="pt-BR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empresas</a:t>
            </a:r>
          </a:p>
          <a:p>
            <a:r>
              <a:rPr lang="pt-BR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ou </a:t>
            </a:r>
            <a:r>
              <a:rPr lang="pt-BR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profissionais ilegais ou irregulares perante o </a:t>
            </a:r>
            <a:endParaRPr lang="pt-BR" sz="28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pt-BR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Conselho </a:t>
            </a:r>
            <a:r>
              <a:rPr lang="pt-BR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Regional de sua jurisdição; </a:t>
            </a:r>
            <a:endParaRPr lang="pt-BR" sz="28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361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lipse 1"/>
          <p:cNvSpPr/>
          <p:nvPr/>
        </p:nvSpPr>
        <p:spPr>
          <a:xfrm>
            <a:off x="-3600325" y="-1656134"/>
            <a:ext cx="8928992" cy="2952328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dirty="0"/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785" y="360090"/>
            <a:ext cx="2504626" cy="576064"/>
          </a:xfrm>
          <a:prstGeom prst="rect">
            <a:avLst/>
          </a:prstGeom>
        </p:spPr>
      </p:pic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720155" y="1440210"/>
            <a:ext cx="9361040" cy="44127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02830" tIns="51415" rIns="102830" bIns="51415">
            <a:spAutoFit/>
          </a:bodyPr>
          <a:lstStyle/>
          <a:p>
            <a:r>
              <a:rPr lang="pt-BR" sz="2800" b="1" dirty="0">
                <a:latin typeface="Tahoma" pitchFamily="34" charset="0"/>
                <a:ea typeface="Tahoma" pitchFamily="34" charset="0"/>
                <a:cs typeface="Tahoma" pitchFamily="34" charset="0"/>
              </a:rPr>
              <a:t>Art. 32. Constitui infração ética</a:t>
            </a:r>
            <a:r>
              <a:rPr lang="pt-BR" sz="2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:</a:t>
            </a:r>
          </a:p>
          <a:p>
            <a:r>
              <a:rPr lang="pt-BR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XI - usar </a:t>
            </a:r>
            <a:r>
              <a:rPr lang="pt-BR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indiscriminadamente Raios X com finalidade, exclusivamente, administrativa em substituição à perícia/auditoria e aos serviços odontológicos; </a:t>
            </a:r>
            <a:endParaRPr lang="pt-BR" sz="28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endParaRPr lang="pt-BR" sz="28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pt-BR" sz="2800" b="1" dirty="0">
                <a:latin typeface="Tahoma" pitchFamily="34" charset="0"/>
                <a:ea typeface="Tahoma" pitchFamily="34" charset="0"/>
                <a:cs typeface="Tahoma" pitchFamily="34" charset="0"/>
              </a:rPr>
              <a:t>Art. 33. Ao </a:t>
            </a:r>
            <a:r>
              <a:rPr lang="pt-BR" sz="2800" b="1" dirty="0" smtClean="0">
                <a:solidFill>
                  <a:srgbClr val="FFFF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Responsável Técnico </a:t>
            </a:r>
            <a:r>
              <a:rPr lang="pt-BR" sz="2800" b="1" dirty="0">
                <a:latin typeface="Tahoma" pitchFamily="34" charset="0"/>
                <a:ea typeface="Tahoma" pitchFamily="34" charset="0"/>
                <a:cs typeface="Tahoma" pitchFamily="34" charset="0"/>
              </a:rPr>
              <a:t>cabe a fiscalização técnica e ética da instituição pública ou privada pela qual é responsável, devendo orientá-la, por escrito, inclusive sobre as técnicas de propaganda utilizadas. </a:t>
            </a:r>
            <a:endParaRPr lang="pt-BR" sz="2800" b="1" i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5871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lipse 1"/>
          <p:cNvSpPr/>
          <p:nvPr/>
        </p:nvSpPr>
        <p:spPr>
          <a:xfrm>
            <a:off x="-3600325" y="-1656134"/>
            <a:ext cx="8928992" cy="2952328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dirty="0"/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785" y="360090"/>
            <a:ext cx="2504626" cy="576064"/>
          </a:xfrm>
          <a:prstGeom prst="rect">
            <a:avLst/>
          </a:prstGeom>
        </p:spPr>
      </p:pic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720155" y="1440210"/>
            <a:ext cx="9361040" cy="5274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02830" tIns="51415" rIns="102830" bIns="51415">
            <a:spAutoFit/>
          </a:bodyPr>
          <a:lstStyle/>
          <a:p>
            <a:r>
              <a:rPr lang="pt-BR" sz="2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Art</a:t>
            </a:r>
            <a:r>
              <a:rPr lang="pt-BR" sz="2800" b="1" dirty="0">
                <a:latin typeface="Tahoma" pitchFamily="34" charset="0"/>
                <a:ea typeface="Tahoma" pitchFamily="34" charset="0"/>
                <a:cs typeface="Tahoma" pitchFamily="34" charset="0"/>
              </a:rPr>
              <a:t>. 41. A comunicação e a divulgação em Odontologia obedecerão ao disposto neste Código. </a:t>
            </a:r>
          </a:p>
          <a:p>
            <a:r>
              <a:rPr lang="pt-BR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§ 1º. É vedado aos técnicos em prótese dentária, </a:t>
            </a:r>
            <a:endParaRPr lang="pt-BR" sz="28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pt-BR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técnicos </a:t>
            </a:r>
            <a:r>
              <a:rPr lang="pt-BR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em saúde bucal, auxiliares de prótese dentária, bem como aos laboratórios de prótese dentária fazerem anúncios, propagandas ou publicidade dirigida ao público em geral. </a:t>
            </a:r>
            <a:endParaRPr lang="pt-BR" sz="28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endParaRPr lang="pt-BR" sz="2800" i="1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pt-BR" sz="2800" b="1" dirty="0">
                <a:latin typeface="Tahoma" pitchFamily="34" charset="0"/>
                <a:ea typeface="Tahoma" pitchFamily="34" charset="0"/>
                <a:cs typeface="Tahoma" pitchFamily="34" charset="0"/>
              </a:rPr>
              <a:t>Art. 42. Os anúncios, a propaganda e a publicidade poderão ser feitos em qualquer meio de </a:t>
            </a:r>
            <a:endParaRPr lang="pt-BR" sz="28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pt-BR" sz="2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comunicação</a:t>
            </a:r>
            <a:r>
              <a:rPr lang="pt-BR" sz="2800" b="1" dirty="0">
                <a:latin typeface="Tahoma" pitchFamily="34" charset="0"/>
                <a:ea typeface="Tahoma" pitchFamily="34" charset="0"/>
                <a:cs typeface="Tahoma" pitchFamily="34" charset="0"/>
              </a:rPr>
              <a:t>, desde que obedecidos </a:t>
            </a:r>
            <a:r>
              <a:rPr lang="pt-BR" sz="2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os</a:t>
            </a:r>
          </a:p>
          <a:p>
            <a:r>
              <a:rPr lang="pt-BR" sz="2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preceitos deste </a:t>
            </a:r>
            <a:r>
              <a:rPr lang="pt-BR" sz="2800" b="1" dirty="0">
                <a:latin typeface="Tahoma" pitchFamily="34" charset="0"/>
                <a:ea typeface="Tahoma" pitchFamily="34" charset="0"/>
                <a:cs typeface="Tahoma" pitchFamily="34" charset="0"/>
              </a:rPr>
              <a:t>Código. </a:t>
            </a:r>
            <a:endParaRPr lang="pt-BR" sz="28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1279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lipse 1"/>
          <p:cNvSpPr/>
          <p:nvPr/>
        </p:nvSpPr>
        <p:spPr>
          <a:xfrm>
            <a:off x="-3600325" y="-1656134"/>
            <a:ext cx="8928992" cy="2952328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dirty="0"/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785" y="360090"/>
            <a:ext cx="2504626" cy="576064"/>
          </a:xfrm>
          <a:prstGeom prst="rect">
            <a:avLst/>
          </a:prstGeom>
        </p:spPr>
      </p:pic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648147" y="2352613"/>
            <a:ext cx="9361040" cy="31200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02830" tIns="51415" rIns="102830" bIns="51415">
            <a:spAutoFit/>
          </a:bodyPr>
          <a:lstStyle/>
          <a:p>
            <a:r>
              <a:rPr lang="pt-BR" sz="2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Art</a:t>
            </a:r>
            <a:r>
              <a:rPr lang="pt-BR" sz="2800" b="1" dirty="0">
                <a:latin typeface="Tahoma" pitchFamily="34" charset="0"/>
                <a:ea typeface="Tahoma" pitchFamily="34" charset="0"/>
                <a:cs typeface="Tahoma" pitchFamily="34" charset="0"/>
              </a:rPr>
              <a:t>. 43. Na comunicação e divulgação é obrigatório constar o nome e o número de inscrição da </a:t>
            </a:r>
            <a:r>
              <a:rPr lang="pt-BR" sz="2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pessoa</a:t>
            </a:r>
          </a:p>
          <a:p>
            <a:r>
              <a:rPr lang="pt-BR" sz="2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física </a:t>
            </a:r>
            <a:r>
              <a:rPr lang="pt-BR" sz="2800" b="1" dirty="0">
                <a:latin typeface="Tahoma" pitchFamily="34" charset="0"/>
                <a:ea typeface="Tahoma" pitchFamily="34" charset="0"/>
                <a:cs typeface="Tahoma" pitchFamily="34" charset="0"/>
              </a:rPr>
              <a:t>ou jurídica, bem como o nome representativo da profissão de cirurgião-dentista e também das demais profissões auxiliares regulamentadas. No caso de pessoas jurídicas, também o nome e o número de inscrição do responsável técnico. </a:t>
            </a:r>
            <a:endParaRPr lang="pt-BR" sz="2800" b="1" i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6954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lipse 1"/>
          <p:cNvSpPr/>
          <p:nvPr/>
        </p:nvSpPr>
        <p:spPr>
          <a:xfrm>
            <a:off x="-3600325" y="-1656134"/>
            <a:ext cx="8928992" cy="2952328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dirty="0"/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785" y="360090"/>
            <a:ext cx="2504626" cy="576064"/>
          </a:xfrm>
          <a:prstGeom prst="rect">
            <a:avLst/>
          </a:prstGeom>
        </p:spPr>
      </p:pic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720155" y="1440210"/>
            <a:ext cx="9361040" cy="5274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02830" tIns="51415" rIns="102830" bIns="51415">
            <a:spAutoFit/>
          </a:bodyPr>
          <a:lstStyle/>
          <a:p>
            <a:r>
              <a:rPr lang="pt-BR" sz="2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Art</a:t>
            </a:r>
            <a:r>
              <a:rPr lang="pt-BR" sz="2800" b="1" dirty="0">
                <a:latin typeface="Tahoma" pitchFamily="34" charset="0"/>
                <a:ea typeface="Tahoma" pitchFamily="34" charset="0"/>
                <a:cs typeface="Tahoma" pitchFamily="34" charset="0"/>
              </a:rPr>
              <a:t>. 44. Constitui infração ética</a:t>
            </a:r>
            <a:r>
              <a:rPr lang="pt-BR" sz="2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:</a:t>
            </a:r>
          </a:p>
          <a:p>
            <a:r>
              <a:rPr lang="pt-BR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I - fazer </a:t>
            </a:r>
            <a:r>
              <a:rPr lang="pt-BR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publicidade e propaganda enganosa, abusiva, inclusive com expressões ou imagens de antes e depois, com preços, serviços gratuitos, modalidades de pagamento, ou outras formas que impliquem comercialização da Odontologia ou contrarie o disposto neste Código; </a:t>
            </a:r>
            <a:endParaRPr lang="pt-BR" sz="28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pt-BR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	</a:t>
            </a:r>
          </a:p>
          <a:p>
            <a:r>
              <a:rPr lang="pt-BR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II </a:t>
            </a:r>
            <a:r>
              <a:rPr lang="pt-BR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- anunciar </a:t>
            </a:r>
            <a:r>
              <a:rPr lang="pt-BR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ou divulgar títulos, qualificações, especialidades que não possua, sem registro </a:t>
            </a:r>
            <a:r>
              <a:rPr lang="pt-BR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no</a:t>
            </a:r>
          </a:p>
          <a:p>
            <a:r>
              <a:rPr lang="pt-BR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Conselho </a:t>
            </a:r>
            <a:r>
              <a:rPr lang="pt-BR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Federal, ou que não sejam </a:t>
            </a:r>
            <a:r>
              <a:rPr lang="pt-BR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por</a:t>
            </a:r>
          </a:p>
          <a:p>
            <a:r>
              <a:rPr lang="pt-BR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ele </a:t>
            </a:r>
            <a:r>
              <a:rPr lang="pt-BR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reconhecidas</a:t>
            </a:r>
            <a:r>
              <a:rPr lang="pt-BR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;</a:t>
            </a:r>
          </a:p>
        </p:txBody>
      </p:sp>
    </p:spTree>
    <p:extLst>
      <p:ext uri="{BB962C8B-B14F-4D97-AF65-F5344CB8AC3E}">
        <p14:creationId xmlns:p14="http://schemas.microsoft.com/office/powerpoint/2010/main" val="1224184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lipse 1"/>
          <p:cNvSpPr/>
          <p:nvPr/>
        </p:nvSpPr>
        <p:spPr>
          <a:xfrm>
            <a:off x="-3600325" y="-1656134"/>
            <a:ext cx="8928992" cy="2952328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42" name="Text Box 3"/>
          <p:cNvSpPr txBox="1">
            <a:spLocks noChangeArrowheads="1"/>
          </p:cNvSpPr>
          <p:nvPr/>
        </p:nvSpPr>
        <p:spPr bwMode="auto">
          <a:xfrm>
            <a:off x="13972" y="1940023"/>
            <a:ext cx="10787378" cy="79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02830" tIns="51415" rIns="102830" bIns="51415">
            <a:spAutoFit/>
          </a:bodyPr>
          <a:lstStyle/>
          <a:p>
            <a:pPr algn="ctr" defTabSz="1028598" eaLnBrk="0" hangingPunct="0">
              <a:spcBef>
                <a:spcPct val="50000"/>
              </a:spcBef>
            </a:pPr>
            <a:r>
              <a:rPr lang="en-US" sz="4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O QUE É O CRO-AM?</a:t>
            </a:r>
            <a:endParaRPr lang="pt-BR" sz="45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785" y="360090"/>
            <a:ext cx="2504626" cy="576064"/>
          </a:xfrm>
          <a:prstGeom prst="rect">
            <a:avLst/>
          </a:prstGeom>
        </p:spPr>
      </p:pic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519785" y="3528442"/>
            <a:ext cx="9417394" cy="26891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02830" tIns="51415" rIns="102830" bIns="51415">
            <a:spAutoFit/>
          </a:bodyPr>
          <a:lstStyle/>
          <a:p>
            <a:pPr defTabSz="1028598" eaLnBrk="0" hangingPunct="0"/>
            <a:r>
              <a:rPr lang="pt-BR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Uma Autarquia Federal, </a:t>
            </a:r>
            <a:endParaRPr lang="pt-BR" sz="28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defTabSz="1028598" eaLnBrk="0" hangingPunct="0"/>
            <a:r>
              <a:rPr lang="pt-BR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dotada </a:t>
            </a:r>
            <a:r>
              <a:rPr lang="pt-BR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de personalidade jurídica </a:t>
            </a:r>
            <a:endParaRPr lang="pt-BR" sz="28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defTabSz="1028598" eaLnBrk="0" hangingPunct="0"/>
            <a:r>
              <a:rPr lang="pt-BR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de </a:t>
            </a:r>
            <a:r>
              <a:rPr lang="pt-BR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direito público </a:t>
            </a:r>
            <a:r>
              <a:rPr lang="pt-BR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com</a:t>
            </a:r>
          </a:p>
          <a:p>
            <a:pPr defTabSz="1028598" eaLnBrk="0" hangingPunct="0"/>
            <a:r>
              <a:rPr lang="pt-BR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autonomia administrativa</a:t>
            </a:r>
          </a:p>
          <a:p>
            <a:pPr defTabSz="1028598" eaLnBrk="0" hangingPunct="0"/>
            <a:r>
              <a:rPr lang="pt-BR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e </a:t>
            </a:r>
            <a:r>
              <a:rPr lang="pt-BR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financeira.</a:t>
            </a:r>
          </a:p>
          <a:p>
            <a:pPr defTabSz="1028598" eaLnBrk="0" hangingPunct="0"/>
            <a:endParaRPr lang="pt-BR" sz="28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7" name="Picture 2" descr="http://www.somiti.org.br/userfiles/dentista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4771" y="3600450"/>
            <a:ext cx="3454928" cy="3600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27289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lipse 1"/>
          <p:cNvSpPr/>
          <p:nvPr/>
        </p:nvSpPr>
        <p:spPr>
          <a:xfrm>
            <a:off x="-3600325" y="-1656134"/>
            <a:ext cx="8928992" cy="2952328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dirty="0"/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785" y="360090"/>
            <a:ext cx="2504626" cy="576064"/>
          </a:xfrm>
          <a:prstGeom prst="rect">
            <a:avLst/>
          </a:prstGeom>
        </p:spPr>
      </p:pic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720155" y="1440210"/>
            <a:ext cx="9361040" cy="49051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02830" tIns="51415" rIns="102830" bIns="51415">
            <a:spAutoFit/>
          </a:bodyPr>
          <a:lstStyle/>
          <a:p>
            <a:r>
              <a:rPr lang="pt-BR" sz="2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Art</a:t>
            </a:r>
            <a:r>
              <a:rPr lang="pt-BR" sz="2600" b="1" dirty="0">
                <a:latin typeface="Tahoma" pitchFamily="34" charset="0"/>
                <a:ea typeface="Tahoma" pitchFamily="34" charset="0"/>
                <a:cs typeface="Tahoma" pitchFamily="34" charset="0"/>
              </a:rPr>
              <a:t>. 51. Os preceitos deste Código são de observância obrigatória e sua violação sujeitará o infrator e quem, de qualquer modo, com ele concorrer para a infração, ainda que de forma indireta ou omissa, às seguintes penas previstas no artigo 18 da Lei nº. 4.324, de 14 de abril de 1964</a:t>
            </a:r>
            <a:r>
              <a:rPr lang="pt-BR" sz="2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:</a:t>
            </a:r>
          </a:p>
          <a:p>
            <a:r>
              <a:rPr lang="pt-BR" sz="2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I - advertência </a:t>
            </a:r>
            <a:r>
              <a:rPr lang="pt-BR" sz="2600" dirty="0">
                <a:latin typeface="Tahoma" pitchFamily="34" charset="0"/>
                <a:ea typeface="Tahoma" pitchFamily="34" charset="0"/>
                <a:cs typeface="Tahoma" pitchFamily="34" charset="0"/>
              </a:rPr>
              <a:t>confidencial, em aviso reservado; 	</a:t>
            </a:r>
          </a:p>
          <a:p>
            <a:r>
              <a:rPr lang="pt-BR" sz="2600" dirty="0">
                <a:latin typeface="Tahoma" pitchFamily="34" charset="0"/>
                <a:ea typeface="Tahoma" pitchFamily="34" charset="0"/>
                <a:cs typeface="Tahoma" pitchFamily="34" charset="0"/>
              </a:rPr>
              <a:t>II </a:t>
            </a:r>
            <a:r>
              <a:rPr lang="pt-BR" sz="2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- censura </a:t>
            </a:r>
            <a:r>
              <a:rPr lang="pt-BR" sz="2600" dirty="0">
                <a:latin typeface="Tahoma" pitchFamily="34" charset="0"/>
                <a:ea typeface="Tahoma" pitchFamily="34" charset="0"/>
                <a:cs typeface="Tahoma" pitchFamily="34" charset="0"/>
              </a:rPr>
              <a:t>confidencial, em aviso reservado; 	</a:t>
            </a:r>
          </a:p>
          <a:p>
            <a:r>
              <a:rPr lang="pt-BR" sz="2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III - censura </a:t>
            </a:r>
            <a:r>
              <a:rPr lang="pt-BR" sz="2600" dirty="0">
                <a:latin typeface="Tahoma" pitchFamily="34" charset="0"/>
                <a:ea typeface="Tahoma" pitchFamily="34" charset="0"/>
                <a:cs typeface="Tahoma" pitchFamily="34" charset="0"/>
              </a:rPr>
              <a:t>pública, em publicação oficial; 	</a:t>
            </a:r>
          </a:p>
          <a:p>
            <a:pPr marL="723900" indent="-723900"/>
            <a:r>
              <a:rPr lang="pt-BR" sz="2600" dirty="0">
                <a:latin typeface="Tahoma" pitchFamily="34" charset="0"/>
                <a:ea typeface="Tahoma" pitchFamily="34" charset="0"/>
                <a:cs typeface="Tahoma" pitchFamily="34" charset="0"/>
              </a:rPr>
              <a:t>IV </a:t>
            </a:r>
            <a:r>
              <a:rPr lang="pt-BR" sz="2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- suspensão </a:t>
            </a:r>
            <a:r>
              <a:rPr lang="pt-BR" sz="2600" dirty="0">
                <a:latin typeface="Tahoma" pitchFamily="34" charset="0"/>
                <a:ea typeface="Tahoma" pitchFamily="34" charset="0"/>
                <a:cs typeface="Tahoma" pitchFamily="34" charset="0"/>
              </a:rPr>
              <a:t>do exercício profissional até 30 (trinta) dias; e</a:t>
            </a:r>
            <a:r>
              <a:rPr lang="pt-BR" sz="2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,</a:t>
            </a:r>
            <a:r>
              <a:rPr lang="pt-BR" sz="2600" dirty="0">
                <a:latin typeface="Tahoma" pitchFamily="34" charset="0"/>
                <a:ea typeface="Tahoma" pitchFamily="34" charset="0"/>
                <a:cs typeface="Tahoma" pitchFamily="34" charset="0"/>
              </a:rPr>
              <a:t>	</a:t>
            </a:r>
          </a:p>
          <a:p>
            <a:pPr marL="531813" indent="-531813"/>
            <a:r>
              <a:rPr lang="pt-BR" sz="2600" dirty="0">
                <a:latin typeface="Tahoma" pitchFamily="34" charset="0"/>
                <a:ea typeface="Tahoma" pitchFamily="34" charset="0"/>
                <a:cs typeface="Tahoma" pitchFamily="34" charset="0"/>
              </a:rPr>
              <a:t>V </a:t>
            </a:r>
            <a:r>
              <a:rPr lang="pt-BR" sz="2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- cassação </a:t>
            </a:r>
            <a:r>
              <a:rPr lang="pt-BR" sz="2600" dirty="0">
                <a:latin typeface="Tahoma" pitchFamily="34" charset="0"/>
                <a:ea typeface="Tahoma" pitchFamily="34" charset="0"/>
                <a:cs typeface="Tahoma" pitchFamily="34" charset="0"/>
              </a:rPr>
              <a:t>do exercício profissional </a:t>
            </a:r>
            <a:r>
              <a:rPr lang="pt-BR" sz="2600" i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ad referendum </a:t>
            </a:r>
          </a:p>
          <a:p>
            <a:pPr marL="531813" indent="-531813"/>
            <a:r>
              <a:rPr lang="pt-BR" sz="2600" i="1" dirty="0">
                <a:latin typeface="Tahoma" pitchFamily="34" charset="0"/>
                <a:ea typeface="Tahoma" pitchFamily="34" charset="0"/>
                <a:cs typeface="Tahoma" pitchFamily="34" charset="0"/>
              </a:rPr>
              <a:t>	</a:t>
            </a:r>
            <a:r>
              <a:rPr lang="pt-BR" sz="2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do </a:t>
            </a:r>
            <a:r>
              <a:rPr lang="pt-BR" sz="2600" dirty="0">
                <a:latin typeface="Tahoma" pitchFamily="34" charset="0"/>
                <a:ea typeface="Tahoma" pitchFamily="34" charset="0"/>
                <a:cs typeface="Tahoma" pitchFamily="34" charset="0"/>
              </a:rPr>
              <a:t>Conselho Federal. </a:t>
            </a:r>
            <a:endParaRPr lang="en-US" sz="2600" i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79680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lipse 1"/>
          <p:cNvSpPr/>
          <p:nvPr/>
        </p:nvSpPr>
        <p:spPr>
          <a:xfrm>
            <a:off x="-3600325" y="-1656134"/>
            <a:ext cx="8928992" cy="2952328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dirty="0"/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785" y="360090"/>
            <a:ext cx="2504626" cy="576064"/>
          </a:xfrm>
          <a:prstGeom prst="rect">
            <a:avLst/>
          </a:prstGeom>
        </p:spPr>
      </p:pic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720155" y="2780018"/>
            <a:ext cx="9361040" cy="1396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02830" tIns="51415" rIns="102830" bIns="51415">
            <a:spAutoFit/>
          </a:bodyPr>
          <a:lstStyle/>
          <a:p>
            <a:r>
              <a:rPr lang="pt-BR" sz="2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Art. 54. A alegação de ignorância ou a má compreensão dos preceitos deste Código não exime de penalidade o infrator.</a:t>
            </a:r>
            <a:endParaRPr lang="en-US" sz="2800" b="1" i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9878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lipse 1"/>
          <p:cNvSpPr/>
          <p:nvPr/>
        </p:nvSpPr>
        <p:spPr>
          <a:xfrm>
            <a:off x="-1224061" y="-1944166"/>
            <a:ext cx="10369152" cy="3960440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dirty="0"/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7820" y="288082"/>
            <a:ext cx="4383095" cy="1008112"/>
          </a:xfrm>
          <a:prstGeom prst="rect">
            <a:avLst/>
          </a:prstGeom>
        </p:spPr>
      </p:pic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13973" y="1944266"/>
            <a:ext cx="10787377" cy="1211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02830" tIns="51415" rIns="102830" bIns="51415">
            <a:spAutoFit/>
          </a:bodyPr>
          <a:lstStyle/>
          <a:p>
            <a:pPr algn="ctr" defTabSz="1028598" eaLnBrk="0" hangingPunct="0"/>
            <a:r>
              <a:rPr lang="en-US" sz="36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Agradecemos</a:t>
            </a:r>
            <a:r>
              <a:rPr lang="en-US" sz="3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36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nossos</a:t>
            </a:r>
            <a:r>
              <a:rPr lang="en-US" sz="3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36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patrocinadores</a:t>
            </a:r>
            <a:endParaRPr lang="en-US" sz="36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 defTabSz="1028598" eaLnBrk="0" hangingPunct="0"/>
            <a:endParaRPr lang="en-US" sz="3600" i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pSp>
        <p:nvGrpSpPr>
          <p:cNvPr id="5" name="Grupo 4"/>
          <p:cNvGrpSpPr/>
          <p:nvPr/>
        </p:nvGrpSpPr>
        <p:grpSpPr>
          <a:xfrm>
            <a:off x="216099" y="2592338"/>
            <a:ext cx="9721080" cy="3744416"/>
            <a:chOff x="-143941" y="2448322"/>
            <a:chExt cx="10369152" cy="3960440"/>
          </a:xfrm>
        </p:grpSpPr>
        <p:sp>
          <p:nvSpPr>
            <p:cNvPr id="7" name="Elipse 6"/>
            <p:cNvSpPr/>
            <p:nvPr/>
          </p:nvSpPr>
          <p:spPr>
            <a:xfrm>
              <a:off x="-143941" y="2448322"/>
              <a:ext cx="10369152" cy="3960440"/>
            </a:xfrm>
            <a:prstGeom prst="ellipse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dirty="0"/>
            </a:p>
          </p:txBody>
        </p:sp>
        <p:pic>
          <p:nvPicPr>
            <p:cNvPr id="3" name="Imagem 2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0167" y="3744466"/>
              <a:ext cx="9418444" cy="136815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57406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lipse 1"/>
          <p:cNvSpPr/>
          <p:nvPr/>
        </p:nvSpPr>
        <p:spPr>
          <a:xfrm>
            <a:off x="-1224061" y="-1944166"/>
            <a:ext cx="10369152" cy="3960440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dirty="0"/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7820" y="288082"/>
            <a:ext cx="4383095" cy="1008112"/>
          </a:xfrm>
          <a:prstGeom prst="rect">
            <a:avLst/>
          </a:prstGeom>
        </p:spPr>
      </p:pic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0" y="2736354"/>
            <a:ext cx="10787377" cy="2135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02830" tIns="51415" rIns="102830" bIns="51415">
            <a:spAutoFit/>
          </a:bodyPr>
          <a:lstStyle/>
          <a:p>
            <a:pPr algn="ctr" defTabSz="1028598" eaLnBrk="0" hangingPunct="0"/>
            <a:r>
              <a:rPr lang="en-US" sz="4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OBRIGADA</a:t>
            </a:r>
            <a:endParaRPr lang="pt-BR" sz="44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 defTabSz="1028598" eaLnBrk="0" hangingPunct="0"/>
            <a:endParaRPr lang="pt-BR" sz="44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457200" indent="-457200" algn="ctr" defTabSz="1028598" eaLnBrk="0" hangingPunct="0">
              <a:buFontTx/>
              <a:buChar char="-"/>
            </a:pPr>
            <a:endParaRPr lang="en-US" sz="4400" i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0792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lipse 1"/>
          <p:cNvSpPr/>
          <p:nvPr/>
        </p:nvSpPr>
        <p:spPr>
          <a:xfrm>
            <a:off x="-1224061" y="-1944166"/>
            <a:ext cx="10369152" cy="3960440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dirty="0"/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7820" y="288082"/>
            <a:ext cx="4383095" cy="1008112"/>
          </a:xfrm>
          <a:prstGeom prst="rect">
            <a:avLst/>
          </a:prstGeom>
        </p:spPr>
      </p:pic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0" y="2736354"/>
            <a:ext cx="10787377" cy="3489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02830" tIns="51415" rIns="102830" bIns="51415">
            <a:spAutoFit/>
          </a:bodyPr>
          <a:lstStyle/>
          <a:p>
            <a:pPr algn="ctr" defTabSz="1028598" eaLnBrk="0" hangingPunct="0"/>
            <a:r>
              <a:rPr lang="pt-BR" sz="2000" b="1" dirty="0">
                <a:latin typeface="Tahoma" pitchFamily="34" charset="0"/>
                <a:ea typeface="Tahoma" pitchFamily="34" charset="0"/>
                <a:cs typeface="Tahoma" pitchFamily="34" charset="0"/>
              </a:rPr>
              <a:t>CONSELHO REGIONAL DE ODONTOLOGIA  DO AMAZONAS</a:t>
            </a:r>
          </a:p>
          <a:p>
            <a:pPr algn="ctr" defTabSz="1028598" eaLnBrk="0" hangingPunct="0"/>
            <a:r>
              <a:rPr lang="pt-BR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Rua </a:t>
            </a:r>
            <a:r>
              <a:rPr lang="pt-BR" sz="2000" dirty="0">
                <a:latin typeface="Tahoma" pitchFamily="34" charset="0"/>
                <a:ea typeface="Tahoma" pitchFamily="34" charset="0"/>
                <a:cs typeface="Tahoma" pitchFamily="34" charset="0"/>
              </a:rPr>
              <a:t>Silva Ramos, No. 71 – Centro</a:t>
            </a:r>
          </a:p>
          <a:p>
            <a:pPr algn="ctr" defTabSz="1028598" eaLnBrk="0" hangingPunct="0"/>
            <a:r>
              <a:rPr lang="pt-BR" sz="2000" dirty="0">
                <a:latin typeface="Tahoma" pitchFamily="34" charset="0"/>
                <a:ea typeface="Tahoma" pitchFamily="34" charset="0"/>
                <a:cs typeface="Tahoma" pitchFamily="34" charset="0"/>
              </a:rPr>
              <a:t>CEP </a:t>
            </a:r>
            <a:r>
              <a:rPr lang="pt-BR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69010-180 – Manaus - AM</a:t>
            </a:r>
            <a:endParaRPr lang="pt-BR" sz="20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 defTabSz="1028598" eaLnBrk="0" hangingPunct="0"/>
            <a:r>
              <a:rPr lang="pt-BR" sz="2000" dirty="0">
                <a:latin typeface="Tahoma" pitchFamily="34" charset="0"/>
                <a:ea typeface="Tahoma" pitchFamily="34" charset="0"/>
                <a:cs typeface="Tahoma" pitchFamily="34" charset="0"/>
              </a:rPr>
              <a:t>Telefones: </a:t>
            </a:r>
            <a:r>
              <a:rPr lang="pt-BR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(92) 3131-2200  </a:t>
            </a:r>
            <a:r>
              <a:rPr lang="pt-BR" sz="2000" dirty="0">
                <a:latin typeface="Tahoma" pitchFamily="34" charset="0"/>
                <a:ea typeface="Tahoma" pitchFamily="34" charset="0"/>
                <a:cs typeface="Tahoma" pitchFamily="34" charset="0"/>
              </a:rPr>
              <a:t>– Fax: 3131-2203</a:t>
            </a:r>
          </a:p>
          <a:p>
            <a:pPr algn="ctr" defTabSz="1028598" eaLnBrk="0" hangingPunct="0"/>
            <a:endParaRPr lang="en-US" sz="20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 defTabSz="1028598" eaLnBrk="0" hangingPunct="0"/>
            <a:r>
              <a:rPr lang="en-US" sz="200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Sites:www.cfo.org.br</a:t>
            </a:r>
            <a:r>
              <a:rPr lang="en-US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/ www.croam.org.br</a:t>
            </a:r>
            <a:endParaRPr lang="en-US" sz="20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 defTabSz="1028598" eaLnBrk="0" hangingPunct="0"/>
            <a:r>
              <a:rPr lang="en-US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croam@croam.org.br</a:t>
            </a:r>
            <a:endParaRPr lang="en-US" sz="20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 defTabSz="1028598" eaLnBrk="0" hangingPunct="0"/>
            <a:r>
              <a:rPr lang="en-US" sz="2000" dirty="0">
                <a:latin typeface="Tahoma" pitchFamily="34" charset="0"/>
                <a:ea typeface="Tahoma" pitchFamily="34" charset="0"/>
                <a:cs typeface="Tahoma" pitchFamily="34" charset="0"/>
              </a:rPr>
              <a:t>Facebook: </a:t>
            </a:r>
            <a:r>
              <a:rPr lang="en-US" sz="20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Conselho</a:t>
            </a:r>
            <a:r>
              <a:rPr lang="en-US" sz="2000" dirty="0">
                <a:latin typeface="Tahoma" pitchFamily="34" charset="0"/>
                <a:ea typeface="Tahoma" pitchFamily="34" charset="0"/>
                <a:cs typeface="Tahoma" pitchFamily="34" charset="0"/>
              </a:rPr>
              <a:t> Regional de </a:t>
            </a:r>
            <a:r>
              <a:rPr lang="en-US" sz="20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Odontologia</a:t>
            </a:r>
            <a:r>
              <a:rPr lang="en-US" sz="2000" dirty="0">
                <a:latin typeface="Tahoma" pitchFamily="34" charset="0"/>
                <a:ea typeface="Tahoma" pitchFamily="34" charset="0"/>
                <a:cs typeface="Tahoma" pitchFamily="34" charset="0"/>
              </a:rPr>
              <a:t> do Amazonas</a:t>
            </a:r>
            <a:endParaRPr lang="pt-BR" sz="20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 defTabSz="1028598" eaLnBrk="0" hangingPunct="0"/>
            <a:endParaRPr lang="pt-BR" sz="20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 defTabSz="1028598" eaLnBrk="0" hangingPunct="0"/>
            <a:endParaRPr lang="pt-BR" sz="20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457200" indent="-457200" algn="ctr" defTabSz="1028598" eaLnBrk="0" hangingPunct="0">
              <a:buFontTx/>
              <a:buChar char="-"/>
            </a:pPr>
            <a:endParaRPr lang="en-US" sz="2000" i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52020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lipse 1"/>
          <p:cNvSpPr/>
          <p:nvPr/>
        </p:nvSpPr>
        <p:spPr>
          <a:xfrm>
            <a:off x="-3600325" y="-1656134"/>
            <a:ext cx="8928992" cy="2952328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42" name="Text Box 3"/>
          <p:cNvSpPr txBox="1">
            <a:spLocks noChangeArrowheads="1"/>
          </p:cNvSpPr>
          <p:nvPr/>
        </p:nvSpPr>
        <p:spPr bwMode="auto">
          <a:xfrm>
            <a:off x="13972" y="1584226"/>
            <a:ext cx="10787378" cy="79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02830" tIns="51415" rIns="102830" bIns="51415">
            <a:spAutoFit/>
          </a:bodyPr>
          <a:lstStyle/>
          <a:p>
            <a:pPr algn="ctr" defTabSz="1028598" eaLnBrk="0" hangingPunct="0">
              <a:spcBef>
                <a:spcPct val="50000"/>
              </a:spcBef>
            </a:pPr>
            <a:r>
              <a:rPr lang="en-US" sz="4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CRIAÇÃO</a:t>
            </a:r>
            <a:endParaRPr lang="pt-BR" sz="45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785" y="360090"/>
            <a:ext cx="2504626" cy="576064"/>
          </a:xfrm>
          <a:prstGeom prst="rect">
            <a:avLst/>
          </a:prstGeom>
        </p:spPr>
      </p:pic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2448347" y="2520330"/>
            <a:ext cx="7488832" cy="3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02830" tIns="51415" rIns="102830" bIns="51415">
            <a:spAutoFit/>
          </a:bodyPr>
          <a:lstStyle/>
          <a:p>
            <a:pPr defTabSz="1028598"/>
            <a:r>
              <a:rPr lang="pt-BR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Lei Federal nº </a:t>
            </a:r>
            <a:r>
              <a:rPr lang="pt-BR" sz="3200" dirty="0">
                <a:latin typeface="Tahoma" pitchFamily="34" charset="0"/>
                <a:ea typeface="Tahoma" pitchFamily="34" charset="0"/>
                <a:cs typeface="Tahoma" pitchFamily="34" charset="0"/>
              </a:rPr>
              <a:t>4.324</a:t>
            </a:r>
            <a:r>
              <a:rPr lang="pt-BR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, de 14 de abril de 1964, regulamentada pelo Decreto nº 68.704, de 03 de junho de 1971, constitui com o Conselho Federal de Odontologia e os demais Conselhos Regionais de Odontologia uma Autarquia Federal, vinculada ao Ministério do Trabalho.</a:t>
            </a:r>
          </a:p>
        </p:txBody>
      </p:sp>
      <p:pic>
        <p:nvPicPr>
          <p:cNvPr id="3" name="Imagem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838" y="2634678"/>
            <a:ext cx="1835477" cy="19018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5553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lipse 1"/>
          <p:cNvSpPr/>
          <p:nvPr/>
        </p:nvSpPr>
        <p:spPr>
          <a:xfrm>
            <a:off x="-3600325" y="-1656134"/>
            <a:ext cx="8928992" cy="2952328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42" name="Text Box 3"/>
          <p:cNvSpPr txBox="1">
            <a:spLocks noChangeArrowheads="1"/>
          </p:cNvSpPr>
          <p:nvPr/>
        </p:nvSpPr>
        <p:spPr bwMode="auto">
          <a:xfrm>
            <a:off x="13972" y="1584226"/>
            <a:ext cx="10787378" cy="79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02830" tIns="51415" rIns="102830" bIns="51415">
            <a:spAutoFit/>
          </a:bodyPr>
          <a:lstStyle/>
          <a:p>
            <a:pPr algn="ctr" defTabSz="1028598" eaLnBrk="0" hangingPunct="0">
              <a:spcBef>
                <a:spcPct val="50000"/>
              </a:spcBef>
            </a:pPr>
            <a:r>
              <a:rPr lang="en-US" sz="4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FUNDAÇÃO</a:t>
            </a:r>
            <a:endParaRPr lang="pt-BR" sz="45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785" y="360090"/>
            <a:ext cx="2504626" cy="576064"/>
          </a:xfrm>
          <a:prstGeom prst="rect">
            <a:avLst/>
          </a:prstGeom>
        </p:spPr>
      </p:pic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13972" y="2737047"/>
            <a:ext cx="10787378" cy="719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02830" tIns="51415" rIns="102830" bIns="51415">
            <a:spAutoFit/>
          </a:bodyPr>
          <a:lstStyle/>
          <a:p>
            <a:pPr algn="ctr" defTabSz="1028598"/>
            <a:r>
              <a:rPr lang="pt-BR" sz="4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07 DE JULHO DE 1966</a:t>
            </a:r>
            <a:endParaRPr lang="pt-BR" sz="40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3074" name="Picture 2" descr="https://encrypted-tbn2.gstatic.com/images?q=tbn:ANd9GcQxxZoihOO-uY2NS00ad8jNCoqEYwscP2aWPeqHTBwYVetw-oTijw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5683" y="4032498"/>
            <a:ext cx="4761256" cy="31684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60893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lipse 1"/>
          <p:cNvSpPr/>
          <p:nvPr/>
        </p:nvSpPr>
        <p:spPr>
          <a:xfrm>
            <a:off x="-3600325" y="-1656134"/>
            <a:ext cx="8928992" cy="2952328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dirty="0"/>
          </a:p>
        </p:txBody>
      </p:sp>
      <p:sp>
        <p:nvSpPr>
          <p:cNvPr id="10242" name="Text Box 3"/>
          <p:cNvSpPr txBox="1">
            <a:spLocks noChangeArrowheads="1"/>
          </p:cNvSpPr>
          <p:nvPr/>
        </p:nvSpPr>
        <p:spPr bwMode="auto">
          <a:xfrm>
            <a:off x="13972" y="1651991"/>
            <a:ext cx="10787378" cy="79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02830" tIns="51415" rIns="102830" bIns="51415">
            <a:spAutoFit/>
          </a:bodyPr>
          <a:lstStyle/>
          <a:p>
            <a:pPr algn="ctr" defTabSz="1028598" eaLnBrk="0" hangingPunct="0">
              <a:spcBef>
                <a:spcPct val="50000"/>
              </a:spcBef>
            </a:pPr>
            <a:r>
              <a:rPr lang="en-US" sz="4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CONSIDERAÇÕES LEGAIS</a:t>
            </a:r>
            <a:endParaRPr lang="pt-BR" sz="45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785" y="360090"/>
            <a:ext cx="2504626" cy="576064"/>
          </a:xfrm>
          <a:prstGeom prst="rect">
            <a:avLst/>
          </a:prstGeom>
        </p:spPr>
      </p:pic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519785" y="3284074"/>
            <a:ext cx="9417394" cy="1396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02830" tIns="51415" rIns="102830" bIns="51415">
            <a:spAutoFit/>
          </a:bodyPr>
          <a:lstStyle/>
          <a:p>
            <a:pPr defTabSz="1028598" eaLnBrk="0" hangingPunct="0"/>
            <a:r>
              <a:rPr lang="pt-BR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O CRO-AM é regido pelas disposições da Lei que o criou, do Decreto que a regulamentou, pelos atos do Conselho Federal de Odontologia e pelo seu  Regimento Interno</a:t>
            </a:r>
            <a:r>
              <a:rPr lang="pt-BR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337055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lipse 1"/>
          <p:cNvSpPr/>
          <p:nvPr/>
        </p:nvSpPr>
        <p:spPr>
          <a:xfrm>
            <a:off x="-3600325" y="-1656134"/>
            <a:ext cx="8928992" cy="2952328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dirty="0"/>
          </a:p>
        </p:txBody>
      </p:sp>
      <p:sp>
        <p:nvSpPr>
          <p:cNvPr id="10242" name="Text Box 3"/>
          <p:cNvSpPr txBox="1">
            <a:spLocks noChangeArrowheads="1"/>
          </p:cNvSpPr>
          <p:nvPr/>
        </p:nvSpPr>
        <p:spPr bwMode="auto">
          <a:xfrm>
            <a:off x="13972" y="1651991"/>
            <a:ext cx="10787378" cy="79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02830" tIns="51415" rIns="102830" bIns="51415">
            <a:spAutoFit/>
          </a:bodyPr>
          <a:lstStyle/>
          <a:p>
            <a:pPr algn="ctr" defTabSz="1028598" eaLnBrk="0" hangingPunct="0">
              <a:spcBef>
                <a:spcPct val="50000"/>
              </a:spcBef>
            </a:pPr>
            <a:r>
              <a:rPr lang="en-US" sz="4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ABRANGÊNCIA</a:t>
            </a:r>
            <a:endParaRPr lang="pt-BR" sz="45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785" y="360090"/>
            <a:ext cx="2504626" cy="576064"/>
          </a:xfrm>
          <a:prstGeom prst="rect">
            <a:avLst/>
          </a:prstGeom>
        </p:spPr>
      </p:pic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519785" y="2502434"/>
            <a:ext cx="9417394" cy="9656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02830" tIns="51415" rIns="102830" bIns="51415">
            <a:spAutoFit/>
          </a:bodyPr>
          <a:lstStyle/>
          <a:p>
            <a:pPr defTabSz="1028598" eaLnBrk="0" hangingPunct="0"/>
            <a:r>
              <a:rPr lang="pt-BR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A </a:t>
            </a:r>
            <a:r>
              <a:rPr lang="pt-BR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jurisdição do CRO-AM abrange todo o território do Estado e sua sede é a Capital</a:t>
            </a:r>
            <a:r>
              <a:rPr lang="pt-BR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  <a:endParaRPr lang="pt-BR" sz="28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6146" name="Picture 2" descr="http://www.ydealtecnologia.com.br/blog/odontoquality/wp-content/uploads/2012/05/Sa%C3%BAde-Bucal-Odontoquality-Dentistas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6379" y="3739192"/>
            <a:ext cx="5184576" cy="34563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663762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lipse 1"/>
          <p:cNvSpPr/>
          <p:nvPr/>
        </p:nvSpPr>
        <p:spPr>
          <a:xfrm>
            <a:off x="-3600325" y="-1656134"/>
            <a:ext cx="8928992" cy="2952328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dirty="0"/>
          </a:p>
        </p:txBody>
      </p:sp>
      <p:sp>
        <p:nvSpPr>
          <p:cNvPr id="10242" name="Text Box 3"/>
          <p:cNvSpPr txBox="1">
            <a:spLocks noChangeArrowheads="1"/>
          </p:cNvSpPr>
          <p:nvPr/>
        </p:nvSpPr>
        <p:spPr bwMode="auto">
          <a:xfrm>
            <a:off x="13972" y="1296194"/>
            <a:ext cx="10787378" cy="79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02830" tIns="51415" rIns="102830" bIns="51415">
            <a:spAutoFit/>
          </a:bodyPr>
          <a:lstStyle/>
          <a:p>
            <a:pPr algn="ctr" defTabSz="1028598" eaLnBrk="0" hangingPunct="0">
              <a:spcBef>
                <a:spcPct val="50000"/>
              </a:spcBef>
            </a:pPr>
            <a:r>
              <a:rPr lang="en-US" sz="4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FORO</a:t>
            </a:r>
            <a:endParaRPr lang="pt-BR" sz="45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785" y="360090"/>
            <a:ext cx="2504626" cy="576064"/>
          </a:xfrm>
          <a:prstGeom prst="rect">
            <a:avLst/>
          </a:prstGeom>
        </p:spPr>
      </p:pic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519785" y="2880370"/>
            <a:ext cx="6321050" cy="31200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02830" tIns="51415" rIns="102830" bIns="51415">
            <a:spAutoFit/>
          </a:bodyPr>
          <a:lstStyle/>
          <a:p>
            <a:pPr defTabSz="1028598" eaLnBrk="0" hangingPunct="0"/>
            <a:r>
              <a:rPr lang="pt-BR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O </a:t>
            </a:r>
            <a:r>
              <a:rPr lang="pt-BR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foro do CRO-AM está localizado na Capital do Estado e a Justiça Federal é a competente para processar e julgar as causas em que for interessado na condição de autor, réu, assistente ou oponente.</a:t>
            </a:r>
          </a:p>
          <a:p>
            <a:pPr defTabSz="1028598" eaLnBrk="0" hangingPunct="0"/>
            <a:endParaRPr lang="pt-BR" sz="28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2883" y="3052936"/>
            <a:ext cx="2174936" cy="41479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01074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écnica">
  <a:themeElements>
    <a:clrScheme name="Brilho">
      <a:dk1>
        <a:srgbClr val="292934"/>
      </a:dk1>
      <a:lt1>
        <a:srgbClr val="FFFFFF"/>
      </a:lt1>
      <a:dk2>
        <a:srgbClr val="D2533C"/>
      </a:dk2>
      <a:lt2>
        <a:srgbClr val="F3F2DC"/>
      </a:lt2>
      <a:accent1>
        <a:srgbClr val="93A299"/>
      </a:accent1>
      <a:accent2>
        <a:srgbClr val="AD8F67"/>
      </a:accent2>
      <a:accent3>
        <a:srgbClr val="726056"/>
      </a:accent3>
      <a:accent4>
        <a:srgbClr val="4C5A6A"/>
      </a:accent4>
      <a:accent5>
        <a:srgbClr val="808DA0"/>
      </a:accent5>
      <a:accent6>
        <a:srgbClr val="79463D"/>
      </a:accent6>
      <a:hlink>
        <a:srgbClr val="0000FF"/>
      </a:hlink>
      <a:folHlink>
        <a:srgbClr val="800080"/>
      </a:folHlink>
    </a:clrScheme>
    <a:fontScheme name="Técnica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écnica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3361</TotalTime>
  <Words>1575</Words>
  <Application>Microsoft Office PowerPoint</Application>
  <PresentationFormat>Personalizar</PresentationFormat>
  <Paragraphs>310</Paragraphs>
  <Slides>44</Slides>
  <Notes>44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44</vt:i4>
      </vt:variant>
    </vt:vector>
  </HeadingPairs>
  <TitlesOfParts>
    <vt:vector size="45" baseType="lpstr">
      <vt:lpstr>Técnica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Presidencia</dc:creator>
  <cp:lastModifiedBy>Denis Maerlant</cp:lastModifiedBy>
  <cp:revision>138</cp:revision>
  <dcterms:modified xsi:type="dcterms:W3CDTF">2013-04-28T20:03:08Z</dcterms:modified>
</cp:coreProperties>
</file>